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3"/>
  </p:notesMasterIdLst>
  <p:handoutMasterIdLst>
    <p:handoutMasterId r:id="rId44"/>
  </p:handoutMasterIdLst>
  <p:sldIdLst>
    <p:sldId id="715" r:id="rId2"/>
    <p:sldId id="1265" r:id="rId3"/>
    <p:sldId id="1159" r:id="rId4"/>
    <p:sldId id="1174" r:id="rId5"/>
    <p:sldId id="1164" r:id="rId6"/>
    <p:sldId id="1165" r:id="rId7"/>
    <p:sldId id="658" r:id="rId8"/>
    <p:sldId id="1243" r:id="rId9"/>
    <p:sldId id="714" r:id="rId10"/>
    <p:sldId id="1246" r:id="rId11"/>
    <p:sldId id="1346" r:id="rId12"/>
    <p:sldId id="1220" r:id="rId13"/>
    <p:sldId id="1348" r:id="rId14"/>
    <p:sldId id="721" r:id="rId15"/>
    <p:sldId id="1319" r:id="rId16"/>
    <p:sldId id="1320" r:id="rId17"/>
    <p:sldId id="1301" r:id="rId18"/>
    <p:sldId id="753" r:id="rId19"/>
    <p:sldId id="717" r:id="rId20"/>
    <p:sldId id="1228" r:id="rId21"/>
    <p:sldId id="728" r:id="rId22"/>
    <p:sldId id="754" r:id="rId23"/>
    <p:sldId id="1344" r:id="rId24"/>
    <p:sldId id="1349" r:id="rId25"/>
    <p:sldId id="1325" r:id="rId26"/>
    <p:sldId id="1331" r:id="rId27"/>
    <p:sldId id="1332" r:id="rId28"/>
    <p:sldId id="644" r:id="rId29"/>
    <p:sldId id="1277" r:id="rId30"/>
    <p:sldId id="642" r:id="rId31"/>
    <p:sldId id="1234" r:id="rId32"/>
    <p:sldId id="1336" r:id="rId33"/>
    <p:sldId id="1236" r:id="rId34"/>
    <p:sldId id="566" r:id="rId35"/>
    <p:sldId id="581" r:id="rId36"/>
    <p:sldId id="562" r:id="rId37"/>
    <p:sldId id="584" r:id="rId38"/>
    <p:sldId id="792" r:id="rId39"/>
    <p:sldId id="1269" r:id="rId40"/>
    <p:sldId id="1350" r:id="rId41"/>
    <p:sldId id="1308" r:id="rId42"/>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77"/>
    <p:restoredTop sz="81497" autoAdjust="0"/>
  </p:normalViewPr>
  <p:slideViewPr>
    <p:cSldViewPr snapToGrid="0">
      <p:cViewPr varScale="1">
        <p:scale>
          <a:sx n="99" d="100"/>
          <a:sy n="99" d="100"/>
        </p:scale>
        <p:origin x="1432"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was originally developed on the concept that packages are independent from one another!</a:t>
            </a:r>
          </a:p>
          <a:p>
            <a:r>
              <a:rPr lang="en-US" dirty="0"/>
              <a:t>This made it difficult to represent flow between packages (River flowing into a lake)</a:t>
            </a:r>
          </a:p>
          <a:p>
            <a:r>
              <a:rPr lang="en-US" dirty="0"/>
              <a:t>And if you look now, many of the MODFLOW variants have complicated inter-package water movement</a:t>
            </a:r>
          </a:p>
          <a:p>
            <a:r>
              <a:rPr lang="en-US" dirty="0"/>
              <a:t>We introduced the concept of a Water Mover Package</a:t>
            </a:r>
          </a:p>
          <a:p>
            <a:r>
              <a:rPr lang="en-US" dirty="0"/>
              <a:t>Can take water from providers and send it to receivers, subject to some simple rules</a:t>
            </a:r>
          </a:p>
          <a:p>
            <a:r>
              <a:rPr lang="en-US" dirty="0"/>
              <a:t>Providers are most stress packages</a:t>
            </a:r>
          </a:p>
          <a:p>
            <a:r>
              <a:rPr lang="en-US" dirty="0"/>
              <a:t>Receivers are only LAK, SFR, MAW, UZF</a:t>
            </a:r>
          </a:p>
          <a:p>
            <a:r>
              <a:rPr lang="en-US" dirty="0"/>
              <a:t>Example: so if you have drains/seepage face you can route that water into a stream or lake</a:t>
            </a:r>
          </a:p>
          <a:p>
            <a:r>
              <a:rPr lang="en-US" dirty="0"/>
              <a:t>This is all tracked and stored (might need it for transport!)</a:t>
            </a:r>
          </a:p>
          <a:p>
            <a:endParaRPr lang="en-US" dirty="0"/>
          </a:p>
        </p:txBody>
      </p:sp>
    </p:spTree>
    <p:extLst>
      <p:ext uri="{BB962C8B-B14F-4D97-AF65-F5344CB8AC3E}">
        <p14:creationId xmlns:p14="http://schemas.microsoft.com/office/powerpoint/2010/main" val="403601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was originally developed on the concept that packages are independent from one another!</a:t>
            </a:r>
          </a:p>
          <a:p>
            <a:r>
              <a:rPr lang="en-US" dirty="0"/>
              <a:t>This made it difficult to represent flow between packages (River flowing into a lake)</a:t>
            </a:r>
          </a:p>
          <a:p>
            <a:r>
              <a:rPr lang="en-US" dirty="0"/>
              <a:t>And if you look now, many of the MODFLOW variants have complicated inter-package water movement</a:t>
            </a:r>
          </a:p>
          <a:p>
            <a:r>
              <a:rPr lang="en-US" dirty="0"/>
              <a:t>We introduced the concept of a Water Mover Package</a:t>
            </a:r>
          </a:p>
          <a:p>
            <a:r>
              <a:rPr lang="en-US" dirty="0"/>
              <a:t>Can take water from providers and send it to receivers, subject to some simple rules</a:t>
            </a:r>
          </a:p>
          <a:p>
            <a:r>
              <a:rPr lang="en-US" dirty="0"/>
              <a:t>Providers are most stress packages</a:t>
            </a:r>
          </a:p>
          <a:p>
            <a:r>
              <a:rPr lang="en-US" dirty="0"/>
              <a:t>Receivers are only LAK, SFR, MAW, UZF</a:t>
            </a:r>
          </a:p>
          <a:p>
            <a:r>
              <a:rPr lang="en-US" dirty="0"/>
              <a:t>Example: so if you have drains/seepage face you can route that water into a stream or lake</a:t>
            </a:r>
          </a:p>
          <a:p>
            <a:r>
              <a:rPr lang="en-US" dirty="0"/>
              <a:t>This is all tracked and stored (might need it for transport!)</a:t>
            </a:r>
          </a:p>
          <a:p>
            <a:endParaRPr lang="en-US" dirty="0"/>
          </a:p>
        </p:txBody>
      </p:sp>
    </p:spTree>
    <p:extLst>
      <p:ext uri="{BB962C8B-B14F-4D97-AF65-F5344CB8AC3E}">
        <p14:creationId xmlns:p14="http://schemas.microsoft.com/office/powerpoint/2010/main" val="530595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9187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6 consists of a "simulation"</a:t>
            </a:r>
          </a:p>
          <a:p>
            <a:r>
              <a:rPr lang="en-US" dirty="0"/>
              <a:t>Simulation can have any number of models in it</a:t>
            </a:r>
          </a:p>
          <a:p>
            <a:r>
              <a:rPr lang="en-US" dirty="0"/>
              <a:t>Multiple GWF Models, for example</a:t>
            </a:r>
          </a:p>
          <a:p>
            <a:endParaRPr lang="en-US" dirty="0"/>
          </a:p>
        </p:txBody>
      </p:sp>
    </p:spTree>
    <p:extLst>
      <p:ext uri="{BB962C8B-B14F-4D97-AF65-F5344CB8AC3E}">
        <p14:creationId xmlns:p14="http://schemas.microsoft.com/office/powerpoint/2010/main" val="1921320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scale and fine scale</a:t>
            </a:r>
          </a:p>
        </p:txBody>
      </p:sp>
    </p:spTree>
    <p:extLst>
      <p:ext uri="{BB962C8B-B14F-4D97-AF65-F5344CB8AC3E}">
        <p14:creationId xmlns:p14="http://schemas.microsoft.com/office/powerpoint/2010/main" val="1462519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structure of the GWF Model in MODFLOW 6</a:t>
            </a:r>
          </a:p>
          <a:p>
            <a:r>
              <a:rPr lang="en-US" dirty="0"/>
              <a:t>If you haven't used MODFLOW 6 before, it's very similar to previous MODFLOW versions; however,</a:t>
            </a:r>
          </a:p>
          <a:p>
            <a:r>
              <a:rPr lang="en-US" dirty="0"/>
              <a:t>We added a few things; we took a few things out.  </a:t>
            </a:r>
          </a:p>
          <a:p>
            <a:r>
              <a:rPr lang="en-US" dirty="0"/>
              <a:t>We continuously ensure that MF6 gives the same answers as mf2005, </a:t>
            </a:r>
            <a:r>
              <a:rPr lang="en-US" dirty="0" err="1"/>
              <a:t>mfnwt</a:t>
            </a:r>
            <a:r>
              <a:rPr lang="en-US" dirty="0"/>
              <a:t>, </a:t>
            </a:r>
            <a:r>
              <a:rPr lang="en-US" dirty="0" err="1"/>
              <a:t>mfusg</a:t>
            </a:r>
            <a:r>
              <a:rPr lang="en-US" dirty="0"/>
              <a:t> (and if not, then why not)</a:t>
            </a:r>
          </a:p>
          <a:p>
            <a:r>
              <a:rPr lang="en-US" dirty="0"/>
              <a:t>MODFLOW 6 was developed as an object-oriented program:</a:t>
            </a:r>
          </a:p>
          <a:p>
            <a:r>
              <a:rPr lang="en-US" dirty="0"/>
              <a:t>To you, this means you can have more than one instance of certain things, like packages and models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Packages are objects, so we can have more than one package of the same type (when it makes sense).  Not a big deal, but possibly useful</a:t>
            </a:r>
          </a:p>
          <a:p>
            <a:r>
              <a:rPr lang="en-US" dirty="0"/>
              <a:t>Simulation can have more than one GWF Model</a:t>
            </a:r>
          </a:p>
          <a:p>
            <a:r>
              <a:rPr lang="en-US" dirty="0"/>
              <a:t>LPF -&gt; NPF, STO, ...</a:t>
            </a:r>
          </a:p>
        </p:txBody>
      </p:sp>
    </p:spTree>
    <p:extLst>
      <p:ext uri="{BB962C8B-B14F-4D97-AF65-F5344CB8AC3E}">
        <p14:creationId xmlns:p14="http://schemas.microsoft.com/office/powerpoint/2010/main" val="1764659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6 has flexible options for grid design</a:t>
            </a:r>
          </a:p>
          <a:p>
            <a:r>
              <a:rPr lang="en-US" dirty="0"/>
              <a:t>Still highly recommend regular MODFLOW grids</a:t>
            </a:r>
          </a:p>
          <a:p>
            <a:r>
              <a:rPr lang="en-US" dirty="0"/>
              <a:t>For some problems, an unstructured grid might offer some powerful capabilities for adding refinement around features of interest</a:t>
            </a:r>
          </a:p>
          <a:p>
            <a:r>
              <a:rPr lang="en-US" dirty="0"/>
              <a:t>This is a model that we teach with in one of our classes</a:t>
            </a:r>
          </a:p>
          <a:p>
            <a:r>
              <a:rPr lang="en-US" dirty="0"/>
              <a:t>The triangular mesh allows refinement around the lake, stream, and wells to better represent hydraulic gradients</a:t>
            </a:r>
          </a:p>
          <a:p>
            <a:endParaRPr lang="en-US" dirty="0"/>
          </a:p>
        </p:txBody>
      </p:sp>
    </p:spTree>
    <p:extLst>
      <p:ext uri="{BB962C8B-B14F-4D97-AF65-F5344CB8AC3E}">
        <p14:creationId xmlns:p14="http://schemas.microsoft.com/office/powerpoint/2010/main" val="1064662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6 has been out now for over 3 years and is being used</a:t>
            </a:r>
          </a:p>
          <a:p>
            <a:r>
              <a:rPr lang="en-US" dirty="0"/>
              <a:t>Here is an example of an application in Nevada</a:t>
            </a:r>
          </a:p>
          <a:p>
            <a:r>
              <a:rPr lang="en-US" dirty="0"/>
              <a:t>Where radionuclides are present in the subsurface and there is interest in simulating and predicting their fate</a:t>
            </a:r>
          </a:p>
          <a:p>
            <a:endParaRPr lang="en-US" dirty="0"/>
          </a:p>
        </p:txBody>
      </p:sp>
    </p:spTree>
    <p:extLst>
      <p:ext uri="{BB962C8B-B14F-4D97-AF65-F5344CB8AC3E}">
        <p14:creationId xmlns:p14="http://schemas.microsoft.com/office/powerpoint/2010/main" val="256787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Times New Roman" charset="0"/>
                <a:ea typeface="ＭＳ Ｐゴシック" charset="0"/>
                <a:cs typeface="ＭＳ Ｐゴシック" charset="0"/>
              </a:rPr>
              <a:t>Hydrostratigraphic</a:t>
            </a:r>
            <a:r>
              <a:rPr lang="en-US" sz="1200" kern="1200" dirty="0">
                <a:solidFill>
                  <a:schemeClr val="tx1"/>
                </a:solidFill>
                <a:effectLst/>
                <a:latin typeface="Times New Roman" charset="0"/>
                <a:ea typeface="ＭＳ Ｐゴシック" charset="0"/>
                <a:cs typeface="ＭＳ Ｐゴシック" charset="0"/>
              </a:rPr>
              <a:t> framework model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Based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U.S. Department of Energy Environmental Management Nevada Program. 2020. </a:t>
            </a:r>
            <a:r>
              <a:rPr lang="en-US" sz="1200" i="1" kern="1200" dirty="0" err="1">
                <a:solidFill>
                  <a:schemeClr val="tx1"/>
                </a:solidFill>
                <a:effectLst/>
                <a:latin typeface="Times New Roman" charset="0"/>
                <a:ea typeface="ＭＳ Ｐゴシック" charset="0"/>
                <a:cs typeface="ＭＳ Ｐゴシック" charset="0"/>
              </a:rPr>
              <a:t>Pahute</a:t>
            </a:r>
            <a:r>
              <a:rPr lang="en-US" sz="1200" i="1" kern="1200" dirty="0">
                <a:solidFill>
                  <a:schemeClr val="tx1"/>
                </a:solidFill>
                <a:effectLst/>
                <a:latin typeface="Times New Roman" charset="0"/>
                <a:ea typeface="ＭＳ Ｐゴシック" charset="0"/>
                <a:cs typeface="ＭＳ Ｐゴシック" charset="0"/>
              </a:rPr>
              <a:t> Mesa-Oasis Valley </a:t>
            </a:r>
            <a:r>
              <a:rPr lang="en-US" sz="1200" i="1" kern="1200" dirty="0" err="1">
                <a:solidFill>
                  <a:schemeClr val="tx1"/>
                </a:solidFill>
                <a:effectLst/>
                <a:latin typeface="Times New Roman" charset="0"/>
                <a:ea typeface="ＭＳ Ｐゴシック" charset="0"/>
                <a:cs typeface="ＭＳ Ｐゴシック" charset="0"/>
              </a:rPr>
              <a:t>Hydrostratigraphic</a:t>
            </a:r>
            <a:r>
              <a:rPr lang="en-US" sz="1200" i="1" kern="1200" dirty="0">
                <a:solidFill>
                  <a:schemeClr val="tx1"/>
                </a:solidFill>
                <a:effectLst/>
                <a:latin typeface="Times New Roman" charset="0"/>
                <a:ea typeface="ＭＳ Ｐゴシック" charset="0"/>
                <a:cs typeface="ＭＳ Ｐゴシック" charset="0"/>
              </a:rPr>
              <a:t> Framework Model for Corrective Action Units 101 and 102: Central and Western </a:t>
            </a:r>
            <a:r>
              <a:rPr lang="en-US" sz="1200" i="1" kern="1200" dirty="0" err="1">
                <a:solidFill>
                  <a:schemeClr val="tx1"/>
                </a:solidFill>
                <a:effectLst/>
                <a:latin typeface="Times New Roman" charset="0"/>
                <a:ea typeface="ＭＳ Ｐゴシック" charset="0"/>
                <a:cs typeface="ＭＳ Ｐゴシック" charset="0"/>
              </a:rPr>
              <a:t>Pahute</a:t>
            </a:r>
            <a:r>
              <a:rPr lang="en-US" sz="1200" i="1" kern="1200" dirty="0">
                <a:solidFill>
                  <a:schemeClr val="tx1"/>
                </a:solidFill>
                <a:effectLst/>
                <a:latin typeface="Times New Roman" charset="0"/>
                <a:ea typeface="ＭＳ Ｐゴシック" charset="0"/>
                <a:cs typeface="ＭＳ Ｐゴシック" charset="0"/>
              </a:rPr>
              <a:t> Mesa, Nye County, Nevada</a:t>
            </a:r>
            <a:r>
              <a:rPr lang="en-US" sz="1200" kern="1200" dirty="0">
                <a:solidFill>
                  <a:schemeClr val="tx1"/>
                </a:solidFill>
                <a:effectLst/>
                <a:latin typeface="Times New Roman" charset="0"/>
                <a:ea typeface="ＭＳ Ｐゴシック" charset="0"/>
                <a:cs typeface="ＭＳ Ｐゴシック" charset="0"/>
              </a:rPr>
              <a:t>, Rev. 0, DOE/EMNV--0014. Las Vegas, NV.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Fenelon, J.M., K.J. Halford, and M.T. </a:t>
            </a:r>
            <a:r>
              <a:rPr lang="en-US" sz="1200" kern="1200" dirty="0" err="1">
                <a:solidFill>
                  <a:schemeClr val="tx1"/>
                </a:solidFill>
                <a:effectLst/>
                <a:latin typeface="Times New Roman" charset="0"/>
                <a:ea typeface="ＭＳ Ｐゴシック" charset="0"/>
                <a:cs typeface="ＭＳ Ｐゴシック" charset="0"/>
              </a:rPr>
              <a:t>Moreo</a:t>
            </a:r>
            <a:r>
              <a:rPr lang="en-US" sz="1200" kern="1200" dirty="0">
                <a:solidFill>
                  <a:schemeClr val="tx1"/>
                </a:solidFill>
                <a:effectLst/>
                <a:latin typeface="Times New Roman" charset="0"/>
                <a:ea typeface="ＭＳ Ｐゴシック" charset="0"/>
                <a:cs typeface="ＭＳ Ｐゴシック" charset="0"/>
              </a:rPr>
              <a:t>. 2016. </a:t>
            </a:r>
            <a:r>
              <a:rPr lang="en-US" sz="1200" i="1" kern="1200" dirty="0">
                <a:solidFill>
                  <a:schemeClr val="tx1"/>
                </a:solidFill>
                <a:effectLst/>
                <a:latin typeface="Times New Roman" charset="0"/>
                <a:ea typeface="ＭＳ Ｐゴシック" charset="0"/>
                <a:cs typeface="ＭＳ Ｐゴシック" charset="0"/>
              </a:rPr>
              <a:t>Delineation of the </a:t>
            </a:r>
            <a:r>
              <a:rPr lang="en-US" sz="1200" i="1" kern="1200" dirty="0" err="1">
                <a:solidFill>
                  <a:schemeClr val="tx1"/>
                </a:solidFill>
                <a:effectLst/>
                <a:latin typeface="Times New Roman" charset="0"/>
                <a:ea typeface="ＭＳ Ｐゴシック" charset="0"/>
                <a:cs typeface="ＭＳ Ｐゴシック" charset="0"/>
              </a:rPr>
              <a:t>Pahute</a:t>
            </a:r>
            <a:r>
              <a:rPr lang="en-US" sz="1200" i="1" kern="1200" dirty="0">
                <a:solidFill>
                  <a:schemeClr val="tx1"/>
                </a:solidFill>
                <a:effectLst/>
                <a:latin typeface="Times New Roman" charset="0"/>
                <a:ea typeface="ＭＳ Ｐゴシック" charset="0"/>
                <a:cs typeface="ＭＳ Ｐゴシック" charset="0"/>
              </a:rPr>
              <a:t> Mesa-Oasis Valley Groundwater Basin, Nevada</a:t>
            </a:r>
            <a:r>
              <a:rPr lang="en-US" sz="1200" kern="1200" dirty="0">
                <a:solidFill>
                  <a:schemeClr val="tx1"/>
                </a:solidFill>
                <a:effectLst/>
                <a:latin typeface="Times New Roman" charset="0"/>
                <a:ea typeface="ＭＳ Ｐゴシック" charset="0"/>
                <a:cs typeface="ＭＳ Ｐゴシック" charset="0"/>
              </a:rPr>
              <a:t>, Version 1.1, Scientific Investigations Report 2015-5175. Carson City, NV: U.S. Geological Survey.</a:t>
            </a:r>
          </a:p>
          <a:p>
            <a:endParaRPr lang="en-US" dirty="0"/>
          </a:p>
        </p:txBody>
      </p:sp>
    </p:spTree>
    <p:extLst>
      <p:ext uri="{BB962C8B-B14F-4D97-AF65-F5344CB8AC3E}">
        <p14:creationId xmlns:p14="http://schemas.microsoft.com/office/powerpoint/2010/main" val="3368870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3D representation of their MODFLOW 6 model grid</a:t>
            </a:r>
          </a:p>
          <a:p>
            <a:r>
              <a:rPr lang="en-US" dirty="0"/>
              <a:t>Quadtree grid, in which some cells are divided into 4.</a:t>
            </a:r>
          </a:p>
          <a:p>
            <a:r>
              <a:rPr lang="en-US" dirty="0"/>
              <a:t>These guys used python and </a:t>
            </a:r>
            <a:r>
              <a:rPr lang="en-US" dirty="0" err="1"/>
              <a:t>FloPy</a:t>
            </a:r>
            <a:r>
              <a:rPr lang="en-US" dirty="0"/>
              <a:t> to wrangle the hydrogeologic framework model into a MODFLOW 6 model</a:t>
            </a:r>
          </a:p>
        </p:txBody>
      </p:sp>
    </p:spTree>
    <p:extLst>
      <p:ext uri="{BB962C8B-B14F-4D97-AF65-F5344CB8AC3E}">
        <p14:creationId xmlns:p14="http://schemas.microsoft.com/office/powerpoint/2010/main" val="570765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3722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oi.org/10.1111/%20j.1745-6584.2009.00555.x"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619001-0682-5E48-A25A-17A88E049D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478" b="27047"/>
          <a:stretch/>
        </p:blipFill>
        <p:spPr bwMode="auto">
          <a:xfrm>
            <a:off x="-9575" y="-28978"/>
            <a:ext cx="12211150" cy="3103807"/>
          </a:xfrm>
          <a:prstGeom prst="rect">
            <a:avLst/>
          </a:prstGeom>
          <a:noFill/>
          <a:extLst>
            <a:ext uri="{909E8E84-426E-40DD-AFC4-6F175D3DCCD1}">
              <a14:hiddenFill xmlns:a14="http://schemas.microsoft.com/office/drawing/2010/main">
                <a:solidFill>
                  <a:srgbClr val="FFFFFF"/>
                </a:solidFill>
              </a14:hiddenFill>
            </a:ext>
          </a:extLst>
        </p:spPr>
      </p:pic>
      <p:sp>
        <p:nvSpPr>
          <p:cNvPr id="162818" name="Rectangle 2"/>
          <p:cNvSpPr>
            <a:spLocks noGrp="1" noChangeArrowheads="1"/>
          </p:cNvSpPr>
          <p:nvPr>
            <p:ph type="ctrTitle"/>
          </p:nvPr>
        </p:nvSpPr>
        <p:spPr>
          <a:xfrm>
            <a:off x="508000" y="3103950"/>
            <a:ext cx="11074400" cy="1143000"/>
          </a:xfrm>
        </p:spPr>
        <p:txBody>
          <a:bodyPr/>
          <a:lstStyle/>
          <a:p>
            <a:pPr>
              <a:defRPr/>
            </a:pPr>
            <a:r>
              <a:rPr lang="en-US" sz="3600" dirty="0">
                <a:cs typeface="+mj-cs"/>
              </a:rPr>
              <a:t>MODFLOW 6 Framework and Groundwater Flow Model</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47</a:t>
            </a:r>
            <a:r>
              <a:rPr lang="en-US" sz="1800" baseline="30000" dirty="0"/>
              <a:t>TH</a:t>
            </a:r>
            <a:r>
              <a:rPr lang="en-US" sz="1800" dirty="0"/>
              <a:t> IAH Congress</a:t>
            </a:r>
          </a:p>
          <a:p>
            <a:pPr>
              <a:defRPr/>
            </a:pPr>
            <a:r>
              <a:rPr lang="en-US" sz="1800" dirty="0"/>
              <a:t>São Paulo, Brazil</a:t>
            </a:r>
          </a:p>
          <a:p>
            <a:pPr>
              <a:defRPr/>
            </a:pPr>
            <a:r>
              <a:rPr lang="en-US" sz="1800" dirty="0"/>
              <a:t>August 22, 2021</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4"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85F3-644B-0048-A5D6-93A5C52C7CA4}"/>
              </a:ext>
            </a:extLst>
          </p:cNvPr>
          <p:cNvSpPr>
            <a:spLocks noGrp="1"/>
          </p:cNvSpPr>
          <p:nvPr>
            <p:ph type="title"/>
          </p:nvPr>
        </p:nvSpPr>
        <p:spPr/>
        <p:txBody>
          <a:bodyPr/>
          <a:lstStyle/>
          <a:p>
            <a:r>
              <a:rPr lang="en-US" dirty="0"/>
              <a:t>MODFLOW 6 Framework Observations</a:t>
            </a:r>
          </a:p>
        </p:txBody>
      </p:sp>
      <p:sp>
        <p:nvSpPr>
          <p:cNvPr id="5" name="Content Placeholder 4">
            <a:extLst>
              <a:ext uri="{FF2B5EF4-FFF2-40B4-BE49-F238E27FC236}">
                <a16:creationId xmlns:a16="http://schemas.microsoft.com/office/drawing/2014/main" id="{71B01E74-BAD4-B54C-9F3C-A53AF2FBA72A}"/>
              </a:ext>
            </a:extLst>
          </p:cNvPr>
          <p:cNvSpPr>
            <a:spLocks noGrp="1"/>
          </p:cNvSpPr>
          <p:nvPr>
            <p:ph idx="1"/>
          </p:nvPr>
        </p:nvSpPr>
        <p:spPr/>
        <p:txBody>
          <a:bodyPr/>
          <a:lstStyle/>
          <a:p>
            <a:r>
              <a:rPr lang="en-US" dirty="0"/>
              <a:t>OBS Package for GWF Model</a:t>
            </a:r>
          </a:p>
          <a:p>
            <a:pPr lvl="1"/>
            <a:r>
              <a:rPr lang="en-US" dirty="0"/>
              <a:t>Heads</a:t>
            </a:r>
          </a:p>
          <a:p>
            <a:pPr lvl="1"/>
            <a:r>
              <a:rPr lang="en-US" dirty="0"/>
              <a:t>Flow between cells</a:t>
            </a:r>
          </a:p>
          <a:p>
            <a:r>
              <a:rPr lang="en-US" dirty="0"/>
              <a:t>Separate OBS files for each package</a:t>
            </a:r>
          </a:p>
          <a:p>
            <a:pPr lvl="1"/>
            <a:endParaRPr lang="en-US" dirty="0"/>
          </a:p>
        </p:txBody>
      </p:sp>
      <p:pic>
        <p:nvPicPr>
          <p:cNvPr id="6" name="Picture 5">
            <a:extLst>
              <a:ext uri="{FF2B5EF4-FFF2-40B4-BE49-F238E27FC236}">
                <a16:creationId xmlns:a16="http://schemas.microsoft.com/office/drawing/2014/main" id="{F0DF99DE-41EF-AF4C-827E-BDFF0364B2F7}"/>
              </a:ext>
            </a:extLst>
          </p:cNvPr>
          <p:cNvPicPr>
            <a:picLocks noChangeAspect="1"/>
          </p:cNvPicPr>
          <p:nvPr/>
        </p:nvPicPr>
        <p:blipFill>
          <a:blip r:embed="rId2"/>
          <a:stretch>
            <a:fillRect/>
          </a:stretch>
        </p:blipFill>
        <p:spPr>
          <a:xfrm>
            <a:off x="2279388" y="3598539"/>
            <a:ext cx="7557025" cy="2256323"/>
          </a:xfrm>
          <a:prstGeom prst="rect">
            <a:avLst/>
          </a:prstGeom>
        </p:spPr>
      </p:pic>
    </p:spTree>
    <p:extLst>
      <p:ext uri="{BB962C8B-B14F-4D97-AF65-F5344CB8AC3E}">
        <p14:creationId xmlns:p14="http://schemas.microsoft.com/office/powerpoint/2010/main" val="1034024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Groundwater flow (GWF) model	</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672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9689-E116-7448-A55F-42A4440B726C}"/>
              </a:ext>
            </a:extLst>
          </p:cNvPr>
          <p:cNvSpPr>
            <a:spLocks noGrp="1"/>
          </p:cNvSpPr>
          <p:nvPr>
            <p:ph type="title"/>
          </p:nvPr>
        </p:nvSpPr>
        <p:spPr/>
        <p:txBody>
          <a:bodyPr/>
          <a:lstStyle/>
          <a:p>
            <a:r>
              <a:rPr lang="en-US" dirty="0"/>
              <a:t>GWF Model Highlights</a:t>
            </a:r>
          </a:p>
        </p:txBody>
      </p:sp>
      <p:sp>
        <p:nvSpPr>
          <p:cNvPr id="3" name="Content Placeholder 2">
            <a:extLst>
              <a:ext uri="{FF2B5EF4-FFF2-40B4-BE49-F238E27FC236}">
                <a16:creationId xmlns:a16="http://schemas.microsoft.com/office/drawing/2014/main" id="{CB3F0B4D-4EDE-B844-8AB0-3E90FC35CDDB}"/>
              </a:ext>
            </a:extLst>
          </p:cNvPr>
          <p:cNvSpPr>
            <a:spLocks noGrp="1"/>
          </p:cNvSpPr>
          <p:nvPr>
            <p:ph idx="1"/>
          </p:nvPr>
        </p:nvSpPr>
        <p:spPr/>
        <p:txBody>
          <a:bodyPr/>
          <a:lstStyle/>
          <a:p>
            <a:r>
              <a:rPr lang="en-US" dirty="0"/>
              <a:t>Generalized control-volume finite-difference formulation</a:t>
            </a:r>
          </a:p>
          <a:p>
            <a:pPr lvl="1"/>
            <a:r>
              <a:rPr lang="en-US" dirty="0"/>
              <a:t>Regular MODFLOW grids</a:t>
            </a:r>
          </a:p>
          <a:p>
            <a:pPr lvl="1"/>
            <a:r>
              <a:rPr lang="en-US" dirty="0"/>
              <a:t>Unstructured grids</a:t>
            </a:r>
          </a:p>
          <a:p>
            <a:r>
              <a:rPr lang="en-US" dirty="0"/>
              <a:t>IDOMAIN capability</a:t>
            </a:r>
          </a:p>
          <a:p>
            <a:r>
              <a:rPr lang="en-US" dirty="0"/>
              <a:t>Full 3D anisotropy</a:t>
            </a:r>
          </a:p>
          <a:p>
            <a:r>
              <a:rPr lang="en-US" dirty="0"/>
              <a:t>Multiple stress package ”instances”</a:t>
            </a:r>
          </a:p>
          <a:p>
            <a:r>
              <a:rPr lang="en-US" dirty="0"/>
              <a:t>Block and keyword input structure</a:t>
            </a:r>
          </a:p>
        </p:txBody>
      </p:sp>
    </p:spTree>
    <p:extLst>
      <p:ext uri="{BB962C8B-B14F-4D97-AF65-F5344CB8AC3E}">
        <p14:creationId xmlns:p14="http://schemas.microsoft.com/office/powerpoint/2010/main" val="108459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8C758D-02E5-554C-8A38-835C0C0E1066}"/>
              </a:ext>
            </a:extLst>
          </p:cNvPr>
          <p:cNvSpPr/>
          <p:nvPr/>
        </p:nvSpPr>
        <p:spPr>
          <a:xfrm>
            <a:off x="4033621" y="2243907"/>
            <a:ext cx="1249580"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Storage (STO)</a:t>
            </a:r>
          </a:p>
        </p:txBody>
      </p:sp>
      <p:sp>
        <p:nvSpPr>
          <p:cNvPr id="9" name="Rectangle 8">
            <a:extLst>
              <a:ext uri="{FF2B5EF4-FFF2-40B4-BE49-F238E27FC236}">
                <a16:creationId xmlns:a16="http://schemas.microsoft.com/office/drawing/2014/main" id="{1704AEF9-E124-0D43-BE20-76FB15587781}"/>
              </a:ext>
            </a:extLst>
          </p:cNvPr>
          <p:cNvSpPr/>
          <p:nvPr/>
        </p:nvSpPr>
        <p:spPr>
          <a:xfrm>
            <a:off x="2341139" y="2250470"/>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Node Property Flow (NPF)</a:t>
            </a:r>
          </a:p>
        </p:txBody>
      </p:sp>
      <p:sp>
        <p:nvSpPr>
          <p:cNvPr id="10" name="Rectangle 9">
            <a:extLst>
              <a:ext uri="{FF2B5EF4-FFF2-40B4-BE49-F238E27FC236}">
                <a16:creationId xmlns:a16="http://schemas.microsoft.com/office/drawing/2014/main" id="{81A1FD55-F127-8E41-BFDE-B5FC2811EBCA}"/>
              </a:ext>
            </a:extLst>
          </p:cNvPr>
          <p:cNvSpPr/>
          <p:nvPr/>
        </p:nvSpPr>
        <p:spPr>
          <a:xfrm>
            <a:off x="2341139" y="2938334"/>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Horizontal Flow Barrier (HFB)</a:t>
            </a:r>
          </a:p>
        </p:txBody>
      </p:sp>
      <p:sp>
        <p:nvSpPr>
          <p:cNvPr id="11" name="Rectangle 10">
            <a:extLst>
              <a:ext uri="{FF2B5EF4-FFF2-40B4-BE49-F238E27FC236}">
                <a16:creationId xmlns:a16="http://schemas.microsoft.com/office/drawing/2014/main" id="{97C3ABC8-2D6E-3A4E-81C2-B37B2140FFBA}"/>
              </a:ext>
            </a:extLst>
          </p:cNvPr>
          <p:cNvSpPr/>
          <p:nvPr/>
        </p:nvSpPr>
        <p:spPr>
          <a:xfrm>
            <a:off x="6099411" y="2228924"/>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Specified Head (CHD)</a:t>
            </a:r>
          </a:p>
        </p:txBody>
      </p:sp>
      <p:sp>
        <p:nvSpPr>
          <p:cNvPr id="12" name="Rectangle 11">
            <a:extLst>
              <a:ext uri="{FF2B5EF4-FFF2-40B4-BE49-F238E27FC236}">
                <a16:creationId xmlns:a16="http://schemas.microsoft.com/office/drawing/2014/main" id="{3AED8A38-131F-EF40-A87E-6EF2F20E198A}"/>
              </a:ext>
            </a:extLst>
          </p:cNvPr>
          <p:cNvSpPr/>
          <p:nvPr/>
        </p:nvSpPr>
        <p:spPr>
          <a:xfrm>
            <a:off x="761167" y="4309616"/>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Observations (OBS)</a:t>
            </a:r>
          </a:p>
        </p:txBody>
      </p:sp>
      <p:sp>
        <p:nvSpPr>
          <p:cNvPr id="13" name="Rectangle 12">
            <a:extLst>
              <a:ext uri="{FF2B5EF4-FFF2-40B4-BE49-F238E27FC236}">
                <a16:creationId xmlns:a16="http://schemas.microsoft.com/office/drawing/2014/main" id="{35031035-D874-4745-BD63-D76482CC76BE}"/>
              </a:ext>
            </a:extLst>
          </p:cNvPr>
          <p:cNvSpPr/>
          <p:nvPr/>
        </p:nvSpPr>
        <p:spPr>
          <a:xfrm>
            <a:off x="6099410" y="3615812"/>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Recharge (RCH)</a:t>
            </a:r>
          </a:p>
        </p:txBody>
      </p:sp>
      <p:sp>
        <p:nvSpPr>
          <p:cNvPr id="14" name="Rectangle 13">
            <a:extLst>
              <a:ext uri="{FF2B5EF4-FFF2-40B4-BE49-F238E27FC236}">
                <a16:creationId xmlns:a16="http://schemas.microsoft.com/office/drawing/2014/main" id="{B5C7A556-E252-CD4F-9655-4CE9B37E2C51}"/>
              </a:ext>
            </a:extLst>
          </p:cNvPr>
          <p:cNvSpPr/>
          <p:nvPr/>
        </p:nvSpPr>
        <p:spPr>
          <a:xfrm>
            <a:off x="761167" y="3622532"/>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Output Control (OC)</a:t>
            </a:r>
          </a:p>
        </p:txBody>
      </p:sp>
      <p:sp>
        <p:nvSpPr>
          <p:cNvPr id="15" name="Rectangle 14">
            <a:extLst>
              <a:ext uri="{FF2B5EF4-FFF2-40B4-BE49-F238E27FC236}">
                <a16:creationId xmlns:a16="http://schemas.microsoft.com/office/drawing/2014/main" id="{A52B46C2-B931-2A46-AD9F-A8A1E171C7C8}"/>
              </a:ext>
            </a:extLst>
          </p:cNvPr>
          <p:cNvSpPr/>
          <p:nvPr/>
        </p:nvSpPr>
        <p:spPr>
          <a:xfrm>
            <a:off x="761167" y="2254668"/>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Discretization (DIS, DISV, DISU)</a:t>
            </a:r>
          </a:p>
        </p:txBody>
      </p:sp>
      <p:sp>
        <p:nvSpPr>
          <p:cNvPr id="16" name="Rectangle 15">
            <a:extLst>
              <a:ext uri="{FF2B5EF4-FFF2-40B4-BE49-F238E27FC236}">
                <a16:creationId xmlns:a16="http://schemas.microsoft.com/office/drawing/2014/main" id="{AB91D699-2108-F144-8463-54854A21BEE4}"/>
              </a:ext>
            </a:extLst>
          </p:cNvPr>
          <p:cNvSpPr/>
          <p:nvPr/>
        </p:nvSpPr>
        <p:spPr>
          <a:xfrm>
            <a:off x="761166" y="2938334"/>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Initial Conditions (IC)</a:t>
            </a:r>
          </a:p>
        </p:txBody>
      </p:sp>
      <p:sp>
        <p:nvSpPr>
          <p:cNvPr id="19" name="Rectangle 18">
            <a:extLst>
              <a:ext uri="{FF2B5EF4-FFF2-40B4-BE49-F238E27FC236}">
                <a16:creationId xmlns:a16="http://schemas.microsoft.com/office/drawing/2014/main" id="{F7413ABA-E482-224D-9EC2-85B92DCB022F}"/>
              </a:ext>
            </a:extLst>
          </p:cNvPr>
          <p:cNvSpPr/>
          <p:nvPr/>
        </p:nvSpPr>
        <p:spPr>
          <a:xfrm>
            <a:off x="6099410" y="2922368"/>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Well (WEL)</a:t>
            </a:r>
          </a:p>
        </p:txBody>
      </p:sp>
      <p:sp>
        <p:nvSpPr>
          <p:cNvPr id="25" name="Rectangle 24">
            <a:extLst>
              <a:ext uri="{FF2B5EF4-FFF2-40B4-BE49-F238E27FC236}">
                <a16:creationId xmlns:a16="http://schemas.microsoft.com/office/drawing/2014/main" id="{672601EE-EDB8-4A46-AA38-A8AEA1D529DC}"/>
              </a:ext>
            </a:extLst>
          </p:cNvPr>
          <p:cNvSpPr/>
          <p:nvPr/>
        </p:nvSpPr>
        <p:spPr>
          <a:xfrm>
            <a:off x="5486400" y="279400"/>
            <a:ext cx="1135981" cy="556461"/>
          </a:xfrm>
          <a:prstGeom prst="rect">
            <a:avLst/>
          </a:prstGeom>
          <a:noFill/>
          <a:ln>
            <a:solidFill>
              <a:srgbClr val="FFF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Groundwater Flow (GWF) Model</a:t>
            </a:r>
          </a:p>
        </p:txBody>
      </p:sp>
      <p:cxnSp>
        <p:nvCxnSpPr>
          <p:cNvPr id="31" name="Elbow Connector 30">
            <a:extLst>
              <a:ext uri="{FF2B5EF4-FFF2-40B4-BE49-F238E27FC236}">
                <a16:creationId xmlns:a16="http://schemas.microsoft.com/office/drawing/2014/main" id="{628EEBF6-F361-F945-99FF-771A2E5FF9C6}"/>
              </a:ext>
            </a:extLst>
          </p:cNvPr>
          <p:cNvCxnSpPr>
            <a:cxnSpLocks/>
            <a:stCxn id="25" idx="2"/>
            <a:endCxn id="15" idx="0"/>
          </p:cNvCxnSpPr>
          <p:nvPr/>
        </p:nvCxnSpPr>
        <p:spPr>
          <a:xfrm rot="5400000">
            <a:off x="2982373" y="-817351"/>
            <a:ext cx="1418807" cy="4725233"/>
          </a:xfrm>
          <a:prstGeom prst="bentConnector3">
            <a:avLst>
              <a:gd name="adj1" fmla="val 49773"/>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C214DBC-AEAF-C545-90D8-6969F3FB61FE}"/>
              </a:ext>
            </a:extLst>
          </p:cNvPr>
          <p:cNvCxnSpPr>
            <a:cxnSpLocks/>
            <a:stCxn id="25" idx="2"/>
            <a:endCxn id="9" idx="0"/>
          </p:cNvCxnSpPr>
          <p:nvPr/>
        </p:nvCxnSpPr>
        <p:spPr>
          <a:xfrm rot="5400000">
            <a:off x="3774456" y="-29465"/>
            <a:ext cx="1414608" cy="3145261"/>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2862267-9598-1242-A9D6-5F85467F153C}"/>
              </a:ext>
            </a:extLst>
          </p:cNvPr>
          <p:cNvCxnSpPr>
            <a:cxnSpLocks/>
            <a:stCxn id="25" idx="2"/>
            <a:endCxn id="11" idx="0"/>
          </p:cNvCxnSpPr>
          <p:nvPr/>
        </p:nvCxnSpPr>
        <p:spPr>
          <a:xfrm rot="16200000" flipH="1">
            <a:off x="5664366" y="1225887"/>
            <a:ext cx="1393063" cy="613011"/>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1E0BCD9-C866-444B-A495-4CE68C170A65}"/>
              </a:ext>
            </a:extLst>
          </p:cNvPr>
          <p:cNvCxnSpPr>
            <a:cxnSpLocks/>
            <a:stCxn id="25" idx="2"/>
            <a:endCxn id="4" idx="0"/>
          </p:cNvCxnSpPr>
          <p:nvPr/>
        </p:nvCxnSpPr>
        <p:spPr>
          <a:xfrm rot="5400000">
            <a:off x="4652379" y="841895"/>
            <a:ext cx="1408045" cy="1395980"/>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0F9636-28F4-C64C-90A4-3E9842C464C6}"/>
              </a:ext>
            </a:extLst>
          </p:cNvPr>
          <p:cNvSpPr txBox="1"/>
          <p:nvPr/>
        </p:nvSpPr>
        <p:spPr>
          <a:xfrm>
            <a:off x="812801" y="5759847"/>
            <a:ext cx="978428" cy="256545"/>
          </a:xfrm>
          <a:prstGeom prst="rect">
            <a:avLst/>
          </a:prstGeom>
          <a:noFill/>
        </p:spPr>
        <p:txBody>
          <a:bodyPr wrap="square" rtlCol="0">
            <a:spAutoFit/>
          </a:bodyPr>
          <a:lstStyle/>
          <a:p>
            <a:pPr algn="ctr"/>
            <a:r>
              <a:rPr lang="en-US" sz="1067" b="1" dirty="0">
                <a:solidFill>
                  <a:srgbClr val="FFFC00"/>
                </a:solidFill>
                <a:latin typeface="Arial" panose="020B0604020202020204" pitchFamily="34" charset="0"/>
                <a:cs typeface="Arial" panose="020B0604020202020204" pitchFamily="34" charset="0"/>
              </a:rPr>
              <a:t>Data Input</a:t>
            </a:r>
          </a:p>
        </p:txBody>
      </p:sp>
      <p:sp>
        <p:nvSpPr>
          <p:cNvPr id="53" name="TextBox 52">
            <a:extLst>
              <a:ext uri="{FF2B5EF4-FFF2-40B4-BE49-F238E27FC236}">
                <a16:creationId xmlns:a16="http://schemas.microsoft.com/office/drawing/2014/main" id="{8C486E54-7044-0743-8C23-970D8A6BB666}"/>
              </a:ext>
            </a:extLst>
          </p:cNvPr>
          <p:cNvSpPr txBox="1"/>
          <p:nvPr/>
        </p:nvSpPr>
        <p:spPr>
          <a:xfrm>
            <a:off x="2442739" y="5759847"/>
            <a:ext cx="978428" cy="420756"/>
          </a:xfrm>
          <a:prstGeom prst="rect">
            <a:avLst/>
          </a:prstGeom>
          <a:noFill/>
        </p:spPr>
        <p:txBody>
          <a:bodyPr wrap="square" rtlCol="0">
            <a:spAutoFit/>
          </a:bodyPr>
          <a:lstStyle/>
          <a:p>
            <a:pPr algn="ctr"/>
            <a:r>
              <a:rPr lang="en-US" sz="1067" b="1" dirty="0">
                <a:solidFill>
                  <a:srgbClr val="FFFC00"/>
                </a:solidFill>
                <a:latin typeface="Arial" panose="020B0604020202020204" pitchFamily="34" charset="0"/>
                <a:cs typeface="Arial" panose="020B0604020202020204" pitchFamily="34" charset="0"/>
              </a:rPr>
              <a:t>Internal Flow</a:t>
            </a:r>
          </a:p>
        </p:txBody>
      </p:sp>
      <p:sp>
        <p:nvSpPr>
          <p:cNvPr id="54" name="TextBox 53">
            <a:extLst>
              <a:ext uri="{FF2B5EF4-FFF2-40B4-BE49-F238E27FC236}">
                <a16:creationId xmlns:a16="http://schemas.microsoft.com/office/drawing/2014/main" id="{3C3C149E-4112-B24A-9AE8-780B173A0DBA}"/>
              </a:ext>
            </a:extLst>
          </p:cNvPr>
          <p:cNvSpPr txBox="1"/>
          <p:nvPr/>
        </p:nvSpPr>
        <p:spPr>
          <a:xfrm>
            <a:off x="7032193" y="5751636"/>
            <a:ext cx="978428" cy="420756"/>
          </a:xfrm>
          <a:prstGeom prst="rect">
            <a:avLst/>
          </a:prstGeom>
          <a:noFill/>
        </p:spPr>
        <p:txBody>
          <a:bodyPr wrap="square" rtlCol="0">
            <a:spAutoFit/>
          </a:bodyPr>
          <a:lstStyle/>
          <a:p>
            <a:pPr algn="ctr"/>
            <a:r>
              <a:rPr lang="en-US" sz="1067" b="1" dirty="0">
                <a:solidFill>
                  <a:srgbClr val="FFFC00"/>
                </a:solidFill>
                <a:latin typeface="Arial" panose="020B0604020202020204" pitchFamily="34" charset="0"/>
                <a:cs typeface="Arial" panose="020B0604020202020204" pitchFamily="34" charset="0"/>
              </a:rPr>
              <a:t>Hydrologic Stress</a:t>
            </a:r>
          </a:p>
        </p:txBody>
      </p:sp>
      <p:sp>
        <p:nvSpPr>
          <p:cNvPr id="55" name="TextBox 54">
            <a:extLst>
              <a:ext uri="{FF2B5EF4-FFF2-40B4-BE49-F238E27FC236}">
                <a16:creationId xmlns:a16="http://schemas.microsoft.com/office/drawing/2014/main" id="{0E42015B-D03D-914E-AC8A-01FC3224AAA0}"/>
              </a:ext>
            </a:extLst>
          </p:cNvPr>
          <p:cNvSpPr txBox="1"/>
          <p:nvPr/>
        </p:nvSpPr>
        <p:spPr>
          <a:xfrm>
            <a:off x="4162622" y="5758059"/>
            <a:ext cx="978428" cy="420756"/>
          </a:xfrm>
          <a:prstGeom prst="rect">
            <a:avLst/>
          </a:prstGeom>
          <a:noFill/>
        </p:spPr>
        <p:txBody>
          <a:bodyPr wrap="square" rtlCol="0">
            <a:spAutoFit/>
          </a:bodyPr>
          <a:lstStyle/>
          <a:p>
            <a:pPr algn="ctr"/>
            <a:r>
              <a:rPr lang="en-US" sz="1067" b="1" dirty="0">
                <a:solidFill>
                  <a:srgbClr val="FFFC00"/>
                </a:solidFill>
                <a:latin typeface="Arial" panose="020B0604020202020204" pitchFamily="34" charset="0"/>
                <a:cs typeface="Arial" panose="020B0604020202020204" pitchFamily="34" charset="0"/>
              </a:rPr>
              <a:t>Internal Flow</a:t>
            </a:r>
          </a:p>
        </p:txBody>
      </p:sp>
      <p:sp>
        <p:nvSpPr>
          <p:cNvPr id="47" name="Rectangle 46">
            <a:extLst>
              <a:ext uri="{FF2B5EF4-FFF2-40B4-BE49-F238E27FC236}">
                <a16:creationId xmlns:a16="http://schemas.microsoft.com/office/drawing/2014/main" id="{26AF7D52-BC32-3647-B8B4-6A1130F27A54}"/>
              </a:ext>
            </a:extLst>
          </p:cNvPr>
          <p:cNvSpPr/>
          <p:nvPr/>
        </p:nvSpPr>
        <p:spPr>
          <a:xfrm>
            <a:off x="9753601" y="2243907"/>
            <a:ext cx="1249580"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Stream-Flow Routing (SFR)</a:t>
            </a:r>
          </a:p>
        </p:txBody>
      </p:sp>
      <p:sp>
        <p:nvSpPr>
          <p:cNvPr id="48" name="Rectangle 47">
            <a:extLst>
              <a:ext uri="{FF2B5EF4-FFF2-40B4-BE49-F238E27FC236}">
                <a16:creationId xmlns:a16="http://schemas.microsoft.com/office/drawing/2014/main" id="{9CFC48EC-32FA-394E-90BD-6CCB164A55B3}"/>
              </a:ext>
            </a:extLst>
          </p:cNvPr>
          <p:cNvSpPr/>
          <p:nvPr/>
        </p:nvSpPr>
        <p:spPr>
          <a:xfrm>
            <a:off x="9754834" y="3573914"/>
            <a:ext cx="1249580"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Multi-Aquifer Well (MAW)</a:t>
            </a:r>
          </a:p>
        </p:txBody>
      </p:sp>
      <p:sp>
        <p:nvSpPr>
          <p:cNvPr id="50" name="Rectangle 49">
            <a:extLst>
              <a:ext uri="{FF2B5EF4-FFF2-40B4-BE49-F238E27FC236}">
                <a16:creationId xmlns:a16="http://schemas.microsoft.com/office/drawing/2014/main" id="{694F3B6B-C6D2-8749-9C44-9D8E14DF30DE}"/>
              </a:ext>
            </a:extLst>
          </p:cNvPr>
          <p:cNvSpPr/>
          <p:nvPr/>
        </p:nvSpPr>
        <p:spPr>
          <a:xfrm>
            <a:off x="9754834" y="2893667"/>
            <a:ext cx="1249580"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Lake (LAK)</a:t>
            </a:r>
          </a:p>
        </p:txBody>
      </p:sp>
      <p:sp>
        <p:nvSpPr>
          <p:cNvPr id="51" name="TextBox 50">
            <a:extLst>
              <a:ext uri="{FF2B5EF4-FFF2-40B4-BE49-F238E27FC236}">
                <a16:creationId xmlns:a16="http://schemas.microsoft.com/office/drawing/2014/main" id="{A9F8BC24-3256-6A40-B358-45F7158DD6C2}"/>
              </a:ext>
            </a:extLst>
          </p:cNvPr>
          <p:cNvSpPr txBox="1"/>
          <p:nvPr/>
        </p:nvSpPr>
        <p:spPr>
          <a:xfrm>
            <a:off x="9866353" y="5758865"/>
            <a:ext cx="978428" cy="584968"/>
          </a:xfrm>
          <a:prstGeom prst="rect">
            <a:avLst/>
          </a:prstGeom>
          <a:noFill/>
        </p:spPr>
        <p:txBody>
          <a:bodyPr wrap="square" rtlCol="0">
            <a:spAutoFit/>
          </a:bodyPr>
          <a:lstStyle/>
          <a:p>
            <a:pPr algn="ctr"/>
            <a:r>
              <a:rPr lang="en-US" sz="1067" b="1" dirty="0">
                <a:solidFill>
                  <a:srgbClr val="FFFC00"/>
                </a:solidFill>
                <a:latin typeface="Arial" panose="020B0604020202020204" pitchFamily="34" charset="0"/>
                <a:cs typeface="Arial" panose="020B0604020202020204" pitchFamily="34" charset="0"/>
              </a:rPr>
              <a:t>Advanced Stress Package</a:t>
            </a:r>
          </a:p>
        </p:txBody>
      </p:sp>
      <p:sp>
        <p:nvSpPr>
          <p:cNvPr id="56" name="Rectangle 55">
            <a:extLst>
              <a:ext uri="{FF2B5EF4-FFF2-40B4-BE49-F238E27FC236}">
                <a16:creationId xmlns:a16="http://schemas.microsoft.com/office/drawing/2014/main" id="{3578ABF0-2DDA-EA48-9C81-5D81F30B6800}"/>
              </a:ext>
            </a:extLst>
          </p:cNvPr>
          <p:cNvSpPr/>
          <p:nvPr/>
        </p:nvSpPr>
        <p:spPr>
          <a:xfrm>
            <a:off x="9759728" y="4230727"/>
            <a:ext cx="124316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Unsaturated Zone Flow (UZF)</a:t>
            </a:r>
          </a:p>
        </p:txBody>
      </p:sp>
      <p:sp>
        <p:nvSpPr>
          <p:cNvPr id="57" name="Rectangle 56">
            <a:extLst>
              <a:ext uri="{FF2B5EF4-FFF2-40B4-BE49-F238E27FC236}">
                <a16:creationId xmlns:a16="http://schemas.microsoft.com/office/drawing/2014/main" id="{AFDF3FE6-8DDC-3C48-B1DE-5B025DF50F2C}"/>
              </a:ext>
            </a:extLst>
          </p:cNvPr>
          <p:cNvSpPr/>
          <p:nvPr/>
        </p:nvSpPr>
        <p:spPr>
          <a:xfrm>
            <a:off x="9754833" y="4887539"/>
            <a:ext cx="1249580"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Water Mover</a:t>
            </a:r>
          </a:p>
          <a:p>
            <a:pPr algn="ctr"/>
            <a:r>
              <a:rPr lang="en-US" sz="1067" dirty="0">
                <a:solidFill>
                  <a:srgbClr val="FFFC00"/>
                </a:solidFill>
                <a:latin typeface="Arial" panose="020B0604020202020204" pitchFamily="34" charset="0"/>
                <a:cs typeface="Arial" panose="020B0604020202020204" pitchFamily="34" charset="0"/>
              </a:rPr>
              <a:t>(MVR)</a:t>
            </a:r>
          </a:p>
        </p:txBody>
      </p:sp>
      <p:cxnSp>
        <p:nvCxnSpPr>
          <p:cNvPr id="58" name="Elbow Connector 57">
            <a:extLst>
              <a:ext uri="{FF2B5EF4-FFF2-40B4-BE49-F238E27FC236}">
                <a16:creationId xmlns:a16="http://schemas.microsoft.com/office/drawing/2014/main" id="{579C3E83-120E-7541-BCF4-DCBE88662A6A}"/>
              </a:ext>
            </a:extLst>
          </p:cNvPr>
          <p:cNvCxnSpPr>
            <a:cxnSpLocks/>
            <a:stCxn id="25" idx="2"/>
            <a:endCxn id="47" idx="0"/>
          </p:cNvCxnSpPr>
          <p:nvPr/>
        </p:nvCxnSpPr>
        <p:spPr>
          <a:xfrm rot="16200000" flipH="1">
            <a:off x="7512368" y="-622116"/>
            <a:ext cx="1408045" cy="4324000"/>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71562EF-46C1-5647-A818-B585802344A4}"/>
              </a:ext>
            </a:extLst>
          </p:cNvPr>
          <p:cNvSpPr/>
          <p:nvPr/>
        </p:nvSpPr>
        <p:spPr>
          <a:xfrm>
            <a:off x="4033619" y="2922539"/>
            <a:ext cx="1249580"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Compaction and Subsidence (CSUB)</a:t>
            </a:r>
          </a:p>
        </p:txBody>
      </p:sp>
      <p:sp>
        <p:nvSpPr>
          <p:cNvPr id="44" name="Rectangle 43">
            <a:extLst>
              <a:ext uri="{FF2B5EF4-FFF2-40B4-BE49-F238E27FC236}">
                <a16:creationId xmlns:a16="http://schemas.microsoft.com/office/drawing/2014/main" id="{E7FBDD7D-FCA9-054A-A167-4C5CFCA0286D}"/>
              </a:ext>
            </a:extLst>
          </p:cNvPr>
          <p:cNvSpPr/>
          <p:nvPr/>
        </p:nvSpPr>
        <p:spPr>
          <a:xfrm>
            <a:off x="2336800" y="3622532"/>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Ghost Node Correction (GNC)</a:t>
            </a:r>
          </a:p>
        </p:txBody>
      </p:sp>
      <p:sp>
        <p:nvSpPr>
          <p:cNvPr id="45" name="Rectangle 44">
            <a:extLst>
              <a:ext uri="{FF2B5EF4-FFF2-40B4-BE49-F238E27FC236}">
                <a16:creationId xmlns:a16="http://schemas.microsoft.com/office/drawing/2014/main" id="{3EEEBF61-0C12-1149-9818-40F845A3A057}"/>
              </a:ext>
            </a:extLst>
          </p:cNvPr>
          <p:cNvSpPr/>
          <p:nvPr/>
        </p:nvSpPr>
        <p:spPr>
          <a:xfrm>
            <a:off x="7577627" y="3622002"/>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River (RIV)</a:t>
            </a:r>
          </a:p>
        </p:txBody>
      </p:sp>
      <p:sp>
        <p:nvSpPr>
          <p:cNvPr id="63" name="Rectangle 62">
            <a:extLst>
              <a:ext uri="{FF2B5EF4-FFF2-40B4-BE49-F238E27FC236}">
                <a16:creationId xmlns:a16="http://schemas.microsoft.com/office/drawing/2014/main" id="{C2BA9759-17F6-A041-8F74-C821A602B63B}"/>
              </a:ext>
            </a:extLst>
          </p:cNvPr>
          <p:cNvSpPr/>
          <p:nvPr/>
        </p:nvSpPr>
        <p:spPr>
          <a:xfrm>
            <a:off x="7577628" y="2228924"/>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General-Head Boundary (GHB)</a:t>
            </a:r>
          </a:p>
        </p:txBody>
      </p:sp>
      <p:sp>
        <p:nvSpPr>
          <p:cNvPr id="64" name="Rectangle 63">
            <a:extLst>
              <a:ext uri="{FF2B5EF4-FFF2-40B4-BE49-F238E27FC236}">
                <a16:creationId xmlns:a16="http://schemas.microsoft.com/office/drawing/2014/main" id="{9FA1557B-3357-804E-9C2D-0EDB5FF6B56A}"/>
              </a:ext>
            </a:extLst>
          </p:cNvPr>
          <p:cNvSpPr/>
          <p:nvPr/>
        </p:nvSpPr>
        <p:spPr>
          <a:xfrm>
            <a:off x="7601619" y="4358559"/>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err="1">
                <a:solidFill>
                  <a:srgbClr val="FFFC00"/>
                </a:solidFill>
                <a:latin typeface="Arial" panose="020B0604020202020204" pitchFamily="34" charset="0"/>
                <a:cs typeface="Arial" panose="020B0604020202020204" pitchFamily="34" charset="0"/>
              </a:rPr>
              <a:t>Evapo</a:t>
            </a:r>
            <a:r>
              <a:rPr lang="en-US" sz="1067" dirty="0">
                <a:solidFill>
                  <a:srgbClr val="FFFC00"/>
                </a:solidFill>
                <a:latin typeface="Arial" panose="020B0604020202020204" pitchFamily="34" charset="0"/>
                <a:cs typeface="Arial" panose="020B0604020202020204" pitchFamily="34" charset="0"/>
              </a:rPr>
              <a:t>-transpiration (EVT)</a:t>
            </a:r>
          </a:p>
        </p:txBody>
      </p:sp>
      <p:sp>
        <p:nvSpPr>
          <p:cNvPr id="65" name="Rectangle 64">
            <a:extLst>
              <a:ext uri="{FF2B5EF4-FFF2-40B4-BE49-F238E27FC236}">
                <a16:creationId xmlns:a16="http://schemas.microsoft.com/office/drawing/2014/main" id="{D0225F92-C826-C746-98DF-43F575FCFFFD}"/>
              </a:ext>
            </a:extLst>
          </p:cNvPr>
          <p:cNvSpPr/>
          <p:nvPr/>
        </p:nvSpPr>
        <p:spPr>
          <a:xfrm>
            <a:off x="7577627" y="2922368"/>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Drain (DRN)</a:t>
            </a:r>
          </a:p>
        </p:txBody>
      </p:sp>
      <p:cxnSp>
        <p:nvCxnSpPr>
          <p:cNvPr id="67" name="Elbow Connector 66">
            <a:extLst>
              <a:ext uri="{FF2B5EF4-FFF2-40B4-BE49-F238E27FC236}">
                <a16:creationId xmlns:a16="http://schemas.microsoft.com/office/drawing/2014/main" id="{3061A618-0857-EB4D-9FBC-B7B8ED46F6DA}"/>
              </a:ext>
            </a:extLst>
          </p:cNvPr>
          <p:cNvCxnSpPr>
            <a:cxnSpLocks/>
            <a:stCxn id="25" idx="2"/>
            <a:endCxn id="63" idx="0"/>
          </p:cNvCxnSpPr>
          <p:nvPr/>
        </p:nvCxnSpPr>
        <p:spPr>
          <a:xfrm rot="16200000" flipH="1">
            <a:off x="6403474" y="486778"/>
            <a:ext cx="1393063" cy="2091228"/>
          </a:xfrm>
          <a:prstGeom prst="bentConnector3">
            <a:avLst>
              <a:gd name="adj1" fmla="val 50000"/>
            </a:avLst>
          </a:prstGeom>
          <a:ln w="12700">
            <a:solidFill>
              <a:srgbClr val="FFFC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2ADF65A-CF9B-1A4D-B025-60A74B683B1A}"/>
              </a:ext>
            </a:extLst>
          </p:cNvPr>
          <p:cNvSpPr/>
          <p:nvPr/>
        </p:nvSpPr>
        <p:spPr>
          <a:xfrm>
            <a:off x="2336800" y="4331078"/>
            <a:ext cx="1135981" cy="556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rgbClr val="FFFC00"/>
                </a:solidFill>
                <a:latin typeface="Arial" panose="020B0604020202020204" pitchFamily="34" charset="0"/>
                <a:cs typeface="Arial" panose="020B0604020202020204" pitchFamily="34" charset="0"/>
              </a:rPr>
              <a:t>Buoyancy (BUY)</a:t>
            </a:r>
          </a:p>
        </p:txBody>
      </p:sp>
    </p:spTree>
    <p:extLst>
      <p:ext uri="{BB962C8B-B14F-4D97-AF65-F5344CB8AC3E}">
        <p14:creationId xmlns:p14="http://schemas.microsoft.com/office/powerpoint/2010/main" val="1941868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CEE8-8694-6848-BC1B-A7431FB24486}"/>
              </a:ext>
            </a:extLst>
          </p:cNvPr>
          <p:cNvSpPr>
            <a:spLocks noGrp="1"/>
          </p:cNvSpPr>
          <p:nvPr>
            <p:ph type="title"/>
          </p:nvPr>
        </p:nvSpPr>
        <p:spPr/>
        <p:txBody>
          <a:bodyPr/>
          <a:lstStyle/>
          <a:p>
            <a:r>
              <a:rPr lang="en-US" dirty="0"/>
              <a:t>Regular or Unstructured Grids</a:t>
            </a:r>
          </a:p>
        </p:txBody>
      </p:sp>
      <p:sp>
        <p:nvSpPr>
          <p:cNvPr id="5" name="Content Placeholder 4">
            <a:extLst>
              <a:ext uri="{FF2B5EF4-FFF2-40B4-BE49-F238E27FC236}">
                <a16:creationId xmlns:a16="http://schemas.microsoft.com/office/drawing/2014/main" id="{7ADEF3A0-AB5A-7848-94C2-5EBD4F3A5920}"/>
              </a:ext>
            </a:extLst>
          </p:cNvPr>
          <p:cNvSpPr>
            <a:spLocks noGrp="1"/>
          </p:cNvSpPr>
          <p:nvPr>
            <p:ph idx="1"/>
          </p:nvPr>
        </p:nvSpPr>
        <p:spPr>
          <a:xfrm>
            <a:off x="1905000" y="1371600"/>
            <a:ext cx="5867400" cy="3657600"/>
          </a:xfrm>
        </p:spPr>
        <p:txBody>
          <a:bodyPr/>
          <a:lstStyle/>
          <a:p>
            <a:pPr marL="0" indent="0">
              <a:buNone/>
            </a:pPr>
            <a:r>
              <a:rPr lang="en-US" dirty="0"/>
              <a:t>3 Discretization Approaches</a:t>
            </a:r>
          </a:p>
          <a:p>
            <a:pPr lvl="1"/>
            <a:r>
              <a:rPr lang="en-US" dirty="0"/>
              <a:t>Regular MODFLOW grid (DIS)</a:t>
            </a:r>
          </a:p>
          <a:p>
            <a:pPr lvl="1"/>
            <a:r>
              <a:rPr lang="en-US" dirty="0"/>
              <a:t>Discretization by Vertices (DISV)</a:t>
            </a:r>
          </a:p>
          <a:p>
            <a:pPr lvl="1"/>
            <a:r>
              <a:rPr lang="en-US" dirty="0"/>
              <a:t>Generalized Unstructured (DISU)</a:t>
            </a:r>
          </a:p>
        </p:txBody>
      </p:sp>
      <p:pic>
        <p:nvPicPr>
          <p:cNvPr id="4" name="Picture 3" descr="mf6.png">
            <a:extLst>
              <a:ext uri="{FF2B5EF4-FFF2-40B4-BE49-F238E27FC236}">
                <a16:creationId xmlns:a16="http://schemas.microsoft.com/office/drawing/2014/main" id="{1AA48778-44C0-124C-8B06-458AD8471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068" y="3314855"/>
            <a:ext cx="3905835" cy="3199307"/>
          </a:xfrm>
          <a:prstGeom prst="rect">
            <a:avLst/>
          </a:prstGeom>
        </p:spPr>
      </p:pic>
      <p:pic>
        <p:nvPicPr>
          <p:cNvPr id="14" name="Picture 13">
            <a:extLst>
              <a:ext uri="{FF2B5EF4-FFF2-40B4-BE49-F238E27FC236}">
                <a16:creationId xmlns:a16="http://schemas.microsoft.com/office/drawing/2014/main" id="{F01C497F-F62B-A545-B01F-BB34A315C520}"/>
              </a:ext>
            </a:extLst>
          </p:cNvPr>
          <p:cNvPicPr>
            <a:picLocks noChangeAspect="1"/>
          </p:cNvPicPr>
          <p:nvPr/>
        </p:nvPicPr>
        <p:blipFill>
          <a:blip r:embed="rId4"/>
          <a:stretch>
            <a:fillRect/>
          </a:stretch>
        </p:blipFill>
        <p:spPr>
          <a:xfrm>
            <a:off x="1905001" y="3367613"/>
            <a:ext cx="4692319" cy="3414187"/>
          </a:xfrm>
          <a:prstGeom prst="rect">
            <a:avLst/>
          </a:prstGeom>
        </p:spPr>
      </p:pic>
    </p:spTree>
    <p:extLst>
      <p:ext uri="{BB962C8B-B14F-4D97-AF65-F5344CB8AC3E}">
        <p14:creationId xmlns:p14="http://schemas.microsoft.com/office/powerpoint/2010/main" val="752176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1857C-C1EF-4847-AD79-CDC376F307D5}"/>
              </a:ext>
            </a:extLst>
          </p:cNvPr>
          <p:cNvSpPr>
            <a:spLocks noGrp="1"/>
          </p:cNvSpPr>
          <p:nvPr>
            <p:ph type="title"/>
          </p:nvPr>
        </p:nvSpPr>
        <p:spPr/>
        <p:txBody>
          <a:bodyPr/>
          <a:lstStyle/>
          <a:p>
            <a:r>
              <a:rPr lang="en-US" dirty="0" err="1"/>
              <a:t>Pahute</a:t>
            </a:r>
            <a:r>
              <a:rPr lang="en-US" dirty="0"/>
              <a:t> Mesa - Oasis Valley Example</a:t>
            </a:r>
          </a:p>
        </p:txBody>
      </p:sp>
      <p:sp>
        <p:nvSpPr>
          <p:cNvPr id="4" name="Content Placeholder 3">
            <a:extLst>
              <a:ext uri="{FF2B5EF4-FFF2-40B4-BE49-F238E27FC236}">
                <a16:creationId xmlns:a16="http://schemas.microsoft.com/office/drawing/2014/main" id="{C34C9BF9-64E1-314F-B4E8-2CA63F54F3E2}"/>
              </a:ext>
            </a:extLst>
          </p:cNvPr>
          <p:cNvSpPr>
            <a:spLocks noGrp="1"/>
          </p:cNvSpPr>
          <p:nvPr>
            <p:ph idx="1"/>
          </p:nvPr>
        </p:nvSpPr>
        <p:spPr>
          <a:xfrm>
            <a:off x="508000" y="1371600"/>
            <a:ext cx="4470400" cy="4495800"/>
          </a:xfrm>
        </p:spPr>
        <p:txBody>
          <a:bodyPr/>
          <a:lstStyle/>
          <a:p>
            <a:r>
              <a:rPr lang="en-US" sz="2400" dirty="0"/>
              <a:t>Nevada National Security Site</a:t>
            </a:r>
          </a:p>
          <a:p>
            <a:r>
              <a:rPr lang="en-US" sz="2400" dirty="0"/>
              <a:t>Navarro Research and Engineering Inc. funded by DOE</a:t>
            </a:r>
          </a:p>
          <a:p>
            <a:r>
              <a:rPr lang="en-US" sz="2400" dirty="0"/>
              <a:t>Develop a groundwater flow model for scenario testing</a:t>
            </a:r>
          </a:p>
        </p:txBody>
      </p:sp>
      <p:pic>
        <p:nvPicPr>
          <p:cNvPr id="3" name="Picture 2">
            <a:extLst>
              <a:ext uri="{FF2B5EF4-FFF2-40B4-BE49-F238E27FC236}">
                <a16:creationId xmlns:a16="http://schemas.microsoft.com/office/drawing/2014/main" id="{05456C19-490B-D041-8480-8303874FF7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563" t="13128" r="5516" b="5604"/>
          <a:stretch/>
        </p:blipFill>
        <p:spPr bwMode="auto">
          <a:xfrm>
            <a:off x="5283201" y="1464174"/>
            <a:ext cx="6484068" cy="3929653"/>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291866C-93C6-5B44-80E2-E3145BA6C2DE}"/>
              </a:ext>
            </a:extLst>
          </p:cNvPr>
          <p:cNvPicPr>
            <a:picLocks noChangeAspect="1"/>
          </p:cNvPicPr>
          <p:nvPr/>
        </p:nvPicPr>
        <p:blipFill>
          <a:blip r:embed="rId4"/>
          <a:stretch>
            <a:fillRect/>
          </a:stretch>
        </p:blipFill>
        <p:spPr>
          <a:xfrm>
            <a:off x="10532871" y="4851401"/>
            <a:ext cx="1495024" cy="1641751"/>
          </a:xfrm>
          <a:prstGeom prst="rect">
            <a:avLst/>
          </a:prstGeom>
        </p:spPr>
      </p:pic>
    </p:spTree>
    <p:extLst>
      <p:ext uri="{BB962C8B-B14F-4D97-AF65-F5344CB8AC3E}">
        <p14:creationId xmlns:p14="http://schemas.microsoft.com/office/powerpoint/2010/main" val="3106013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5719-C5FE-7C4C-8211-6BC8A5BF0311}"/>
              </a:ext>
            </a:extLst>
          </p:cNvPr>
          <p:cNvSpPr>
            <a:spLocks noGrp="1"/>
          </p:cNvSpPr>
          <p:nvPr>
            <p:ph type="title"/>
          </p:nvPr>
        </p:nvSpPr>
        <p:spPr/>
        <p:txBody>
          <a:bodyPr/>
          <a:lstStyle/>
          <a:p>
            <a:r>
              <a:rPr lang="en-US" dirty="0" err="1"/>
              <a:t>Hydrostratigraphic</a:t>
            </a:r>
            <a:r>
              <a:rPr lang="en-US" dirty="0"/>
              <a:t> Framework Model</a:t>
            </a:r>
          </a:p>
        </p:txBody>
      </p:sp>
      <p:sp>
        <p:nvSpPr>
          <p:cNvPr id="4" name="Content Placeholder 3">
            <a:extLst>
              <a:ext uri="{FF2B5EF4-FFF2-40B4-BE49-F238E27FC236}">
                <a16:creationId xmlns:a16="http://schemas.microsoft.com/office/drawing/2014/main" id="{92639CAB-AB99-314C-8070-D44805D20E30}"/>
              </a:ext>
            </a:extLst>
          </p:cNvPr>
          <p:cNvSpPr>
            <a:spLocks noGrp="1"/>
          </p:cNvSpPr>
          <p:nvPr>
            <p:ph idx="1"/>
          </p:nvPr>
        </p:nvSpPr>
        <p:spPr>
          <a:xfrm>
            <a:off x="508000" y="1371600"/>
            <a:ext cx="4876800" cy="4495800"/>
          </a:xfrm>
        </p:spPr>
        <p:txBody>
          <a:bodyPr/>
          <a:lstStyle/>
          <a:p>
            <a:r>
              <a:rPr lang="en-US" dirty="0"/>
              <a:t>77 </a:t>
            </a:r>
            <a:r>
              <a:rPr lang="en-US" dirty="0" err="1"/>
              <a:t>hydrostratigraphic</a:t>
            </a:r>
            <a:r>
              <a:rPr lang="en-US" dirty="0"/>
              <a:t> units</a:t>
            </a:r>
          </a:p>
          <a:p>
            <a:r>
              <a:rPr lang="en-US" dirty="0"/>
              <a:t>98 faults and structural features</a:t>
            </a:r>
          </a:p>
          <a:p>
            <a:r>
              <a:rPr lang="en-US" dirty="0"/>
              <a:t>Convert </a:t>
            </a:r>
            <a:r>
              <a:rPr lang="en-US" dirty="0" err="1"/>
              <a:t>Earthvision</a:t>
            </a:r>
            <a:r>
              <a:rPr lang="en-US" dirty="0"/>
              <a:t> </a:t>
            </a:r>
            <a:r>
              <a:rPr lang="en-US" dirty="0" err="1"/>
              <a:t>hydrostratigraphic</a:t>
            </a:r>
            <a:r>
              <a:rPr lang="en-US" dirty="0"/>
              <a:t> model into a MODFLOW 6 GWF model</a:t>
            </a:r>
          </a:p>
        </p:txBody>
      </p:sp>
      <p:pic>
        <p:nvPicPr>
          <p:cNvPr id="3" name="Picture 2">
            <a:extLst>
              <a:ext uri="{FF2B5EF4-FFF2-40B4-BE49-F238E27FC236}">
                <a16:creationId xmlns:a16="http://schemas.microsoft.com/office/drawing/2014/main" id="{7C66E5BA-F47B-2243-ADFE-6E99E30DCA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505429" y="1531347"/>
            <a:ext cx="6280172" cy="392965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59066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5D70-32ED-2C43-A24B-A8D79F733D1C}"/>
              </a:ext>
            </a:extLst>
          </p:cNvPr>
          <p:cNvSpPr>
            <a:spLocks noGrp="1"/>
          </p:cNvSpPr>
          <p:nvPr>
            <p:ph type="title"/>
          </p:nvPr>
        </p:nvSpPr>
        <p:spPr/>
        <p:txBody>
          <a:bodyPr/>
          <a:lstStyle/>
          <a:p>
            <a:r>
              <a:rPr lang="en-US" dirty="0"/>
              <a:t>MODFLOW 6 Model</a:t>
            </a:r>
          </a:p>
        </p:txBody>
      </p:sp>
      <p:sp>
        <p:nvSpPr>
          <p:cNvPr id="4" name="Content Placeholder 3">
            <a:extLst>
              <a:ext uri="{FF2B5EF4-FFF2-40B4-BE49-F238E27FC236}">
                <a16:creationId xmlns:a16="http://schemas.microsoft.com/office/drawing/2014/main" id="{FB9B5907-C8EE-414E-8E24-D3898DED692A}"/>
              </a:ext>
            </a:extLst>
          </p:cNvPr>
          <p:cNvSpPr>
            <a:spLocks noGrp="1"/>
          </p:cNvSpPr>
          <p:nvPr>
            <p:ph idx="1"/>
          </p:nvPr>
        </p:nvSpPr>
        <p:spPr>
          <a:xfrm>
            <a:off x="508000" y="1371600"/>
            <a:ext cx="4673600" cy="4495800"/>
          </a:xfrm>
        </p:spPr>
        <p:txBody>
          <a:bodyPr/>
          <a:lstStyle/>
          <a:p>
            <a:r>
              <a:rPr lang="en-US" sz="2400" dirty="0"/>
              <a:t>Python and the </a:t>
            </a:r>
            <a:r>
              <a:rPr lang="en-US" sz="2400" dirty="0" err="1"/>
              <a:t>FloPy</a:t>
            </a:r>
            <a:r>
              <a:rPr lang="en-US" sz="2400" dirty="0"/>
              <a:t> Package used to convert  </a:t>
            </a:r>
            <a:r>
              <a:rPr lang="en-US" sz="2400" dirty="0" err="1"/>
              <a:t>Earthvision</a:t>
            </a:r>
            <a:r>
              <a:rPr lang="en-US" sz="2400" dirty="0"/>
              <a:t> </a:t>
            </a:r>
            <a:r>
              <a:rPr lang="en-US" sz="2400" dirty="0" err="1"/>
              <a:t>hydrostratigraphic</a:t>
            </a:r>
            <a:r>
              <a:rPr lang="en-US" sz="2400" dirty="0"/>
              <a:t> model into MODFLOW 6 model</a:t>
            </a:r>
          </a:p>
        </p:txBody>
      </p:sp>
      <p:pic>
        <p:nvPicPr>
          <p:cNvPr id="3" name="Picture 2">
            <a:extLst>
              <a:ext uri="{FF2B5EF4-FFF2-40B4-BE49-F238E27FC236}">
                <a16:creationId xmlns:a16="http://schemas.microsoft.com/office/drawing/2014/main" id="{3B94AAFE-EAA6-9A48-82C6-D2BD92D6A6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 r="165"/>
          <a:stretch/>
        </p:blipFill>
        <p:spPr bwMode="auto">
          <a:xfrm>
            <a:off x="5031530" y="1464172"/>
            <a:ext cx="6855671" cy="392965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206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a:t>
            </a:r>
          </a:p>
        </p:txBody>
      </p:sp>
      <p:sp>
        <p:nvSpPr>
          <p:cNvPr id="3" name="Content Placeholder 2"/>
          <p:cNvSpPr>
            <a:spLocks noGrp="1"/>
          </p:cNvSpPr>
          <p:nvPr>
            <p:ph idx="1"/>
          </p:nvPr>
        </p:nvSpPr>
        <p:spPr/>
        <p:txBody>
          <a:bodyPr/>
          <a:lstStyle/>
          <a:p>
            <a:r>
              <a:rPr lang="en-US" dirty="0"/>
              <a:t>Improve efficiency for models with large areas of inactive cells</a:t>
            </a:r>
          </a:p>
          <a:p>
            <a:r>
              <a:rPr lang="en-US" dirty="0"/>
              <a:t>Address MODFLOW limitations with discontinuous </a:t>
            </a:r>
            <a:r>
              <a:rPr lang="en-US" dirty="0" err="1"/>
              <a:t>hydrogeologic</a:t>
            </a:r>
            <a:r>
              <a:rPr lang="en-US" dirty="0"/>
              <a:t> layers</a:t>
            </a:r>
          </a:p>
        </p:txBody>
      </p:sp>
      <p:pic>
        <p:nvPicPr>
          <p:cNvPr id="4" name="Picture 3"/>
          <p:cNvPicPr>
            <a:picLocks noChangeAspect="1"/>
          </p:cNvPicPr>
          <p:nvPr/>
        </p:nvPicPr>
        <p:blipFill>
          <a:blip r:embed="rId2"/>
          <a:stretch>
            <a:fillRect/>
          </a:stretch>
        </p:blipFill>
        <p:spPr>
          <a:xfrm>
            <a:off x="2895601" y="3352800"/>
            <a:ext cx="6245475" cy="2546962"/>
          </a:xfrm>
          <a:prstGeom prst="rect">
            <a:avLst/>
          </a:prstGeom>
        </p:spPr>
      </p:pic>
    </p:spTree>
    <p:extLst>
      <p:ext uri="{BB962C8B-B14F-4D97-AF65-F5344CB8AC3E}">
        <p14:creationId xmlns:p14="http://schemas.microsoft.com/office/powerpoint/2010/main" val="2984082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 (cont.)</a:t>
            </a:r>
          </a:p>
        </p:txBody>
      </p:sp>
      <p:sp>
        <p:nvSpPr>
          <p:cNvPr id="3" name="Content Placeholder 2"/>
          <p:cNvSpPr>
            <a:spLocks noGrp="1"/>
          </p:cNvSpPr>
          <p:nvPr>
            <p:ph idx="1"/>
          </p:nvPr>
        </p:nvSpPr>
        <p:spPr>
          <a:xfrm>
            <a:off x="1905000" y="1219200"/>
            <a:ext cx="8305800" cy="4495800"/>
          </a:xfrm>
        </p:spPr>
        <p:txBody>
          <a:bodyPr/>
          <a:lstStyle/>
          <a:p>
            <a:r>
              <a:rPr lang="en-US" dirty="0"/>
              <a:t>Permanently remove a cell from the simulation</a:t>
            </a:r>
          </a:p>
          <a:p>
            <a:r>
              <a:rPr lang="en-US" dirty="0"/>
              <a:t>Can be used with DIS and DISV</a:t>
            </a:r>
          </a:p>
          <a:p>
            <a:r>
              <a:rPr lang="en-US" dirty="0"/>
              <a:t>Optionally connect overlying and underlying cells</a:t>
            </a:r>
          </a:p>
        </p:txBody>
      </p:sp>
      <p:pic>
        <p:nvPicPr>
          <p:cNvPr id="4" name="Picture 3"/>
          <p:cNvPicPr>
            <a:picLocks noChangeAspect="1"/>
          </p:cNvPicPr>
          <p:nvPr/>
        </p:nvPicPr>
        <p:blipFill>
          <a:blip r:embed="rId2"/>
          <a:stretch>
            <a:fillRect/>
          </a:stretch>
        </p:blipFill>
        <p:spPr>
          <a:xfrm>
            <a:off x="3810001" y="3505201"/>
            <a:ext cx="4631057" cy="2889035"/>
          </a:xfrm>
          <a:prstGeom prst="rect">
            <a:avLst/>
          </a:prstGeom>
        </p:spPr>
      </p:pic>
    </p:spTree>
    <p:extLst>
      <p:ext uri="{BB962C8B-B14F-4D97-AF65-F5344CB8AC3E}">
        <p14:creationId xmlns:p14="http://schemas.microsoft.com/office/powerpoint/2010/main" val="2846487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Framework</a:t>
            </a:r>
            <a:br>
              <a:rPr lang="en-US" dirty="0"/>
            </a:br>
            <a:endParaRPr lang="en-US" dirty="0"/>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757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5CD6-0A2E-3348-BEC2-8C40D64FD1E4}"/>
              </a:ext>
            </a:extLst>
          </p:cNvPr>
          <p:cNvSpPr>
            <a:spLocks noGrp="1"/>
          </p:cNvSpPr>
          <p:nvPr>
            <p:ph type="title"/>
          </p:nvPr>
        </p:nvSpPr>
        <p:spPr/>
        <p:txBody>
          <a:bodyPr/>
          <a:lstStyle/>
          <a:p>
            <a:r>
              <a:rPr lang="en-US" dirty="0"/>
              <a:t>Node Property Flow (NPF) Package</a:t>
            </a:r>
          </a:p>
        </p:txBody>
      </p:sp>
      <p:sp>
        <p:nvSpPr>
          <p:cNvPr id="3" name="Content Placeholder 2">
            <a:extLst>
              <a:ext uri="{FF2B5EF4-FFF2-40B4-BE49-F238E27FC236}">
                <a16:creationId xmlns:a16="http://schemas.microsoft.com/office/drawing/2014/main" id="{2AC077C5-E866-3640-8C28-36F7F9ACCA6D}"/>
              </a:ext>
            </a:extLst>
          </p:cNvPr>
          <p:cNvSpPr>
            <a:spLocks noGrp="1"/>
          </p:cNvSpPr>
          <p:nvPr>
            <p:ph idx="1"/>
          </p:nvPr>
        </p:nvSpPr>
        <p:spPr/>
        <p:txBody>
          <a:bodyPr/>
          <a:lstStyle/>
          <a:p>
            <a:r>
              <a:rPr lang="en-US" sz="2400" dirty="0"/>
              <a:t>Primary purpose is to calculate conductance between adjacent cells</a:t>
            </a:r>
          </a:p>
          <a:p>
            <a:pPr lvl="1"/>
            <a:r>
              <a:rPr lang="en-US" sz="2000" dirty="0"/>
              <a:t>Confined or convertible cells (ICONVERT)</a:t>
            </a:r>
          </a:p>
          <a:p>
            <a:pPr lvl="1"/>
            <a:r>
              <a:rPr lang="en-US" sz="2000" dirty="0"/>
              <a:t>Homogeneous or heterogenous</a:t>
            </a:r>
          </a:p>
          <a:p>
            <a:pPr lvl="1"/>
            <a:r>
              <a:rPr lang="en-US" sz="2000" dirty="0"/>
              <a:t>Isotropic or anisotropic</a:t>
            </a:r>
          </a:p>
          <a:p>
            <a:r>
              <a:rPr lang="en-US" sz="2400" dirty="0"/>
              <a:t>Handles wetting and drying (REWET, WETDRY) (</a:t>
            </a:r>
            <a:r>
              <a:rPr lang="en-US" sz="2400" dirty="0">
                <a:solidFill>
                  <a:schemeClr val="accent1"/>
                </a:solidFill>
              </a:rPr>
              <a:t>still available, but the Newton-Raphson method is much better</a:t>
            </a:r>
            <a:r>
              <a:rPr lang="en-US" sz="2400" dirty="0"/>
              <a:t>)</a:t>
            </a:r>
          </a:p>
          <a:p>
            <a:r>
              <a:rPr lang="en-US" sz="2400" dirty="0"/>
              <a:t>Can calculate the three components of specific discharge at the cell center (SAVE_SPECIFIC_DISCHARGE).  Nice for vector plots, and required for transport.</a:t>
            </a:r>
          </a:p>
        </p:txBody>
      </p:sp>
    </p:spTree>
    <p:extLst>
      <p:ext uri="{BB962C8B-B14F-4D97-AF65-F5344CB8AC3E}">
        <p14:creationId xmlns:p14="http://schemas.microsoft.com/office/powerpoint/2010/main" val="2400155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Conductivity Approach</a:t>
            </a:r>
          </a:p>
        </p:txBody>
      </p:sp>
      <p:sp>
        <p:nvSpPr>
          <p:cNvPr id="10" name="Content Placeholder 9"/>
          <p:cNvSpPr>
            <a:spLocks noGrp="1"/>
          </p:cNvSpPr>
          <p:nvPr>
            <p:ph sz="half" idx="1"/>
          </p:nvPr>
        </p:nvSpPr>
        <p:spPr/>
        <p:txBody>
          <a:bodyPr/>
          <a:lstStyle/>
          <a:p>
            <a:r>
              <a:rPr lang="en-US" dirty="0"/>
              <a:t>Large errors for certain ellipsoid configurations</a:t>
            </a:r>
          </a:p>
          <a:p>
            <a:r>
              <a:rPr lang="en-US" dirty="0"/>
              <a:t>Approximate, but relatively fast</a:t>
            </a:r>
          </a:p>
          <a:p>
            <a:r>
              <a:rPr lang="en-US" dirty="0"/>
              <a:t>Simple to implement</a:t>
            </a:r>
          </a:p>
        </p:txBody>
      </p:sp>
      <p:sp>
        <p:nvSpPr>
          <p:cNvPr id="11" name="Content Placeholder 10"/>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6660380" y="1351096"/>
            <a:ext cx="3398021" cy="2458905"/>
          </a:xfrm>
          <a:prstGeom prst="rect">
            <a:avLst/>
          </a:prstGeom>
        </p:spPr>
      </p:pic>
      <p:pic>
        <p:nvPicPr>
          <p:cNvPr id="7" name="Picture 6"/>
          <p:cNvPicPr>
            <a:picLocks noChangeAspect="1"/>
          </p:cNvPicPr>
          <p:nvPr/>
        </p:nvPicPr>
        <p:blipFill>
          <a:blip r:embed="rId3"/>
          <a:stretch>
            <a:fillRect/>
          </a:stretch>
        </p:blipFill>
        <p:spPr>
          <a:xfrm>
            <a:off x="7315200" y="4243578"/>
            <a:ext cx="2307356" cy="633222"/>
          </a:xfrm>
          <a:prstGeom prst="rect">
            <a:avLst/>
          </a:prstGeom>
        </p:spPr>
      </p:pic>
      <p:pic>
        <p:nvPicPr>
          <p:cNvPr id="9" name="Picture 8"/>
          <p:cNvPicPr>
            <a:picLocks noChangeAspect="1"/>
          </p:cNvPicPr>
          <p:nvPr/>
        </p:nvPicPr>
        <p:blipFill>
          <a:blip r:embed="rId4"/>
          <a:stretch>
            <a:fillRect/>
          </a:stretch>
        </p:blipFill>
        <p:spPr>
          <a:xfrm>
            <a:off x="7362852" y="5410201"/>
            <a:ext cx="2162149" cy="713719"/>
          </a:xfrm>
          <a:prstGeom prst="rect">
            <a:avLst/>
          </a:prstGeom>
        </p:spPr>
      </p:pic>
    </p:spTree>
    <p:extLst>
      <p:ext uri="{BB962C8B-B14F-4D97-AF65-F5344CB8AC3E}">
        <p14:creationId xmlns:p14="http://schemas.microsoft.com/office/powerpoint/2010/main" val="3518790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 Approach</a:t>
            </a:r>
          </a:p>
        </p:txBody>
      </p:sp>
      <p:sp>
        <p:nvSpPr>
          <p:cNvPr id="8" name="Content Placeholder 7"/>
          <p:cNvSpPr>
            <a:spLocks noGrp="1"/>
          </p:cNvSpPr>
          <p:nvPr>
            <p:ph sz="half" idx="1"/>
          </p:nvPr>
        </p:nvSpPr>
        <p:spPr/>
        <p:txBody>
          <a:bodyPr/>
          <a:lstStyle/>
          <a:p>
            <a:r>
              <a:rPr lang="en-US" sz="2400" dirty="0"/>
              <a:t>General and robust handling of anisotropy</a:t>
            </a:r>
          </a:p>
          <a:p>
            <a:r>
              <a:rPr lang="en-US" sz="2400" dirty="0"/>
              <a:t>Computationally expensive</a:t>
            </a:r>
          </a:p>
          <a:p>
            <a:pPr lvl="1"/>
            <a:r>
              <a:rPr lang="en-US" sz="2000" dirty="0"/>
              <a:t>Requires more memory (larger stencil)</a:t>
            </a:r>
          </a:p>
          <a:p>
            <a:pPr lvl="1"/>
            <a:r>
              <a:rPr lang="en-US" sz="2000" dirty="0"/>
              <a:t>Longer runtimes</a:t>
            </a:r>
          </a:p>
          <a:p>
            <a:pPr lvl="1"/>
            <a:r>
              <a:rPr lang="en-US" sz="2000" dirty="0"/>
              <a:t>RHS option available to reduce memory usage</a:t>
            </a:r>
          </a:p>
          <a:p>
            <a:pPr lvl="1"/>
            <a:r>
              <a:rPr lang="en-US" sz="2000" i="1" dirty="0"/>
              <a:t>Option to limit use of XT3D to specific cell connections</a:t>
            </a:r>
          </a:p>
          <a:p>
            <a:r>
              <a:rPr lang="en-US" sz="2400" dirty="0"/>
              <a:t>Improves flow solution for certain grid types</a:t>
            </a:r>
          </a:p>
          <a:p>
            <a:pPr lvl="1"/>
            <a:r>
              <a:rPr lang="en-US" sz="2000" dirty="0"/>
              <a:t>More on this later</a:t>
            </a:r>
          </a:p>
        </p:txBody>
      </p:sp>
      <p:pic>
        <p:nvPicPr>
          <p:cNvPr id="5" name="Picture 4"/>
          <p:cNvPicPr>
            <a:picLocks noChangeAspect="1"/>
          </p:cNvPicPr>
          <p:nvPr/>
        </p:nvPicPr>
        <p:blipFill>
          <a:blip r:embed="rId2"/>
          <a:stretch>
            <a:fillRect/>
          </a:stretch>
        </p:blipFill>
        <p:spPr>
          <a:xfrm>
            <a:off x="7118682" y="3789379"/>
            <a:ext cx="2352084" cy="1273797"/>
          </a:xfrm>
          <a:prstGeom prst="rect">
            <a:avLst/>
          </a:prstGeom>
        </p:spPr>
      </p:pic>
      <p:pic>
        <p:nvPicPr>
          <p:cNvPr id="6" name="Picture 5"/>
          <p:cNvPicPr>
            <a:picLocks noChangeAspect="1"/>
          </p:cNvPicPr>
          <p:nvPr/>
        </p:nvPicPr>
        <p:blipFill>
          <a:blip r:embed="rId3"/>
          <a:stretch>
            <a:fillRect/>
          </a:stretch>
        </p:blipFill>
        <p:spPr>
          <a:xfrm>
            <a:off x="5975682" y="5389578"/>
            <a:ext cx="4692318" cy="955644"/>
          </a:xfrm>
          <a:prstGeom prst="rect">
            <a:avLst/>
          </a:prstGeom>
        </p:spPr>
      </p:pic>
    </p:spTree>
    <p:extLst>
      <p:ext uri="{BB962C8B-B14F-4D97-AF65-F5344CB8AC3E}">
        <p14:creationId xmlns:p14="http://schemas.microsoft.com/office/powerpoint/2010/main" val="778935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3" name="Content Placeholder 2"/>
          <p:cNvSpPr>
            <a:spLocks noGrp="1"/>
          </p:cNvSpPr>
          <p:nvPr>
            <p:ph idx="1"/>
          </p:nvPr>
        </p:nvSpPr>
        <p:spPr>
          <a:xfrm>
            <a:off x="609602" y="1258493"/>
            <a:ext cx="10968567" cy="4955151"/>
          </a:xfrm>
        </p:spPr>
        <p:txBody>
          <a:bodyPr/>
          <a:lstStyle/>
          <a:p>
            <a:pPr marL="0" indent="0">
              <a:buNone/>
              <a:defRPr/>
            </a:pPr>
            <a:r>
              <a:rPr lang="en-US" u="sng" dirty="0"/>
              <a:t>Standard Formulation</a:t>
            </a:r>
            <a:r>
              <a:rPr lang="en-US" dirty="0"/>
              <a:t> approach: </a:t>
            </a:r>
          </a:p>
          <a:p>
            <a:pPr marL="466714" indent="0">
              <a:buNone/>
              <a:defRPr/>
            </a:pPr>
            <a:r>
              <a:rPr lang="en-US" dirty="0"/>
              <a:t>Dry cells are inactivated. This creates discontinuities and oscillations. Furthermore, wetting/drying results in varying stresses (for example, wells disappear from dry cells).</a:t>
            </a:r>
          </a:p>
          <a:p>
            <a:pPr marL="0" indent="0">
              <a:spcBef>
                <a:spcPts val="2424"/>
              </a:spcBef>
              <a:buNone/>
              <a:defRPr/>
            </a:pPr>
            <a:r>
              <a:rPr lang="en-US" u="sng" dirty="0"/>
              <a:t>Newton-Raphson Formulation</a:t>
            </a:r>
            <a:r>
              <a:rPr lang="en-US" dirty="0"/>
              <a:t> approach: </a:t>
            </a:r>
            <a:endParaRPr lang="en-US" sz="2400" dirty="0"/>
          </a:p>
          <a:p>
            <a:pPr marL="466714" indent="-466714">
              <a:buNone/>
              <a:defRPr/>
            </a:pPr>
            <a:r>
              <a:rPr lang="en-US" sz="2400" dirty="0"/>
              <a:t>	</a:t>
            </a:r>
            <a:r>
              <a:rPr lang="en-US" dirty="0"/>
              <a:t>Keep all cells active even when the head in a cell is below the bottom of the cell</a:t>
            </a:r>
          </a:p>
        </p:txBody>
      </p:sp>
    </p:spTree>
    <p:extLst>
      <p:ext uri="{BB962C8B-B14F-4D97-AF65-F5344CB8AC3E}">
        <p14:creationId xmlns:p14="http://schemas.microsoft.com/office/powerpoint/2010/main" val="2376254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3" name="Content Placeholder 2"/>
          <p:cNvSpPr>
            <a:spLocks noGrp="1"/>
          </p:cNvSpPr>
          <p:nvPr>
            <p:ph idx="1"/>
          </p:nvPr>
        </p:nvSpPr>
        <p:spPr>
          <a:xfrm>
            <a:off x="609603" y="1258493"/>
            <a:ext cx="7315197" cy="4955151"/>
          </a:xfrm>
        </p:spPr>
        <p:txBody>
          <a:bodyPr/>
          <a:lstStyle/>
          <a:p>
            <a:pPr marL="0" indent="0">
              <a:buNone/>
              <a:defRPr/>
            </a:pPr>
            <a:r>
              <a:rPr lang="en-US" dirty="0"/>
              <a:t>Is generally more robust than the Standard Formulation for strongly non-linear problems (water table conditions)</a:t>
            </a:r>
          </a:p>
          <a:p>
            <a:pPr>
              <a:defRPr/>
            </a:pPr>
            <a:r>
              <a:rPr lang="en-US" dirty="0"/>
              <a:t>Upstream weighting used</a:t>
            </a:r>
          </a:p>
          <a:p>
            <a:pPr>
              <a:defRPr/>
            </a:pPr>
            <a:r>
              <a:rPr lang="en-US" dirty="0"/>
              <a:t>Smoothing applied to horizontal conductance</a:t>
            </a:r>
          </a:p>
          <a:p>
            <a:pPr>
              <a:defRPr/>
            </a:pPr>
            <a:r>
              <a:rPr lang="en-US" dirty="0"/>
              <a:t>Constant vertical conductance</a:t>
            </a:r>
          </a:p>
          <a:p>
            <a:pPr>
              <a:defRPr/>
            </a:pPr>
            <a:r>
              <a:rPr lang="en-US" dirty="0"/>
              <a:t>Newton-Raphson terms result in an asymmetric matrix and requires different linear accelerators</a:t>
            </a:r>
          </a:p>
          <a:p>
            <a:pPr>
              <a:defRPr/>
            </a:pPr>
            <a:endParaRPr lang="en-US" dirty="0"/>
          </a:p>
        </p:txBody>
      </p:sp>
      <p:pic>
        <p:nvPicPr>
          <p:cNvPr id="4" name="Picture 3">
            <a:extLst>
              <a:ext uri="{FF2B5EF4-FFF2-40B4-BE49-F238E27FC236}">
                <a16:creationId xmlns:a16="http://schemas.microsoft.com/office/drawing/2014/main" id="{990ACBE9-C899-A640-AF1A-4D55567E749B}"/>
              </a:ext>
            </a:extLst>
          </p:cNvPr>
          <p:cNvPicPr>
            <a:picLocks noChangeAspect="1"/>
          </p:cNvPicPr>
          <p:nvPr/>
        </p:nvPicPr>
        <p:blipFill>
          <a:blip r:embed="rId2"/>
          <a:stretch>
            <a:fillRect/>
          </a:stretch>
        </p:blipFill>
        <p:spPr>
          <a:xfrm>
            <a:off x="7924800" y="2568262"/>
            <a:ext cx="4114800" cy="4114800"/>
          </a:xfrm>
          <a:prstGeom prst="rect">
            <a:avLst/>
          </a:prstGeom>
          <a:solidFill>
            <a:schemeClr val="bg1"/>
          </a:solidFill>
        </p:spPr>
      </p:pic>
    </p:spTree>
    <p:extLst>
      <p:ext uri="{BB962C8B-B14F-4D97-AF65-F5344CB8AC3E}">
        <p14:creationId xmlns:p14="http://schemas.microsoft.com/office/powerpoint/2010/main" val="3204498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3" name="Content Placeholder 2"/>
          <p:cNvSpPr>
            <a:spLocks noGrp="1"/>
          </p:cNvSpPr>
          <p:nvPr>
            <p:ph idx="1"/>
          </p:nvPr>
        </p:nvSpPr>
        <p:spPr>
          <a:xfrm>
            <a:off x="609602" y="1255777"/>
            <a:ext cx="10968567" cy="4982839"/>
          </a:xfrm>
        </p:spPr>
        <p:txBody>
          <a:bodyPr/>
          <a:lstStyle/>
          <a:p>
            <a:pPr marL="0" indent="0">
              <a:buNone/>
              <a:defRPr/>
            </a:pPr>
            <a:r>
              <a:rPr lang="en-US" dirty="0"/>
              <a:t>Once Newton-Raphson is enabled in the GWF name file Newton-Raphson is also used for GWF terms formulated by</a:t>
            </a:r>
          </a:p>
          <a:p>
            <a:pPr marL="696896">
              <a:defRPr/>
            </a:pPr>
            <a:r>
              <a:rPr lang="en-US" sz="2600" dirty="0"/>
              <a:t>Storage Package</a:t>
            </a:r>
          </a:p>
          <a:p>
            <a:pPr marL="696896">
              <a:defRPr/>
            </a:pPr>
            <a:r>
              <a:rPr lang="en-US" sz="2600" dirty="0"/>
              <a:t>Well Package (auto flow reduce)</a:t>
            </a:r>
          </a:p>
          <a:p>
            <a:pPr marL="696896">
              <a:defRPr/>
            </a:pPr>
            <a:r>
              <a:rPr lang="en-US" sz="2600" dirty="0"/>
              <a:t>Lake Package*</a:t>
            </a:r>
          </a:p>
          <a:p>
            <a:pPr marL="696896">
              <a:defRPr/>
            </a:pPr>
            <a:r>
              <a:rPr lang="en-US" sz="2600" dirty="0"/>
              <a:t>Multi-aquifer Well Package</a:t>
            </a:r>
          </a:p>
          <a:p>
            <a:pPr marL="696896">
              <a:defRPr/>
            </a:pPr>
            <a:r>
              <a:rPr lang="en-US" sz="2600" dirty="0" err="1"/>
              <a:t>Streamflow</a:t>
            </a:r>
            <a:r>
              <a:rPr lang="en-US" sz="2600" dirty="0"/>
              <a:t> Routing Package*</a:t>
            </a:r>
          </a:p>
          <a:p>
            <a:pPr marL="696896">
              <a:defRPr/>
            </a:pPr>
            <a:r>
              <a:rPr lang="en-US" sz="2600" dirty="0"/>
              <a:t>Unsaturated Zone Flow Package*</a:t>
            </a:r>
          </a:p>
          <a:p>
            <a:pPr marL="1588" indent="0">
              <a:spcBef>
                <a:spcPts val="1080"/>
              </a:spcBef>
              <a:buNone/>
              <a:defRPr/>
            </a:pPr>
            <a:r>
              <a:rPr lang="en-US" sz="1800" dirty="0"/>
              <a:t>* Advanced stress package continuity equation also solved using Newton-Raphson</a:t>
            </a:r>
          </a:p>
          <a:p>
            <a:pPr>
              <a:defRPr/>
            </a:pPr>
            <a:endParaRPr lang="en-US" dirty="0"/>
          </a:p>
          <a:p>
            <a:pPr>
              <a:defRPr/>
            </a:pPr>
            <a:endParaRPr lang="en-US" dirty="0"/>
          </a:p>
        </p:txBody>
      </p:sp>
    </p:spTree>
    <p:extLst>
      <p:ext uri="{BB962C8B-B14F-4D97-AF65-F5344CB8AC3E}">
        <p14:creationId xmlns:p14="http://schemas.microsoft.com/office/powerpoint/2010/main" val="3328806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2667001" y="6206341"/>
            <a:ext cx="6858000" cy="400110"/>
          </a:xfrm>
          <a:prstGeom prst="rect">
            <a:avLst/>
          </a:prstGeom>
          <a:noFill/>
        </p:spPr>
        <p:txBody>
          <a:bodyPr wrap="square" rtlCol="0">
            <a:spAutoFit/>
          </a:bodyPr>
          <a:lstStyle/>
          <a:p>
            <a:pPr marL="228594" indent="-228594"/>
            <a:r>
              <a:rPr lang="en-US" sz="1000" dirty="0" err="1">
                <a:solidFill>
                  <a:schemeClr val="bg1"/>
                </a:solidFill>
              </a:rPr>
              <a:t>Zaidel</a:t>
            </a:r>
            <a:r>
              <a:rPr lang="en-US" sz="1000" dirty="0">
                <a:solidFill>
                  <a:schemeClr val="bg1"/>
                </a:solidFill>
              </a:rPr>
              <a:t>, Jacob, 2013, Discontinuous steady-state analytical solutions of the </a:t>
            </a:r>
            <a:r>
              <a:rPr lang="en-US" sz="1000" dirty="0" err="1">
                <a:solidFill>
                  <a:schemeClr val="bg1"/>
                </a:solidFill>
              </a:rPr>
              <a:t>Boussinesq</a:t>
            </a:r>
            <a:r>
              <a:rPr lang="en-US" sz="1000" dirty="0">
                <a:solidFill>
                  <a:schemeClr val="bg1"/>
                </a:solidFill>
              </a:rPr>
              <a:t> equation and their numerical representation by MODFLOW: Groundwater, v. 51, p. 952–959. </a:t>
            </a:r>
            <a:r>
              <a:rPr lang="en-US" sz="1000" dirty="0" err="1">
                <a:solidFill>
                  <a:schemeClr val="bg1"/>
                </a:solidFill>
              </a:rPr>
              <a:t>doi</a:t>
            </a:r>
            <a:r>
              <a:rPr lang="en-US" sz="1000" dirty="0">
                <a:solidFill>
                  <a:schemeClr val="bg1"/>
                </a:solidFill>
              </a:rPr>
              <a:t>: 10.1111/gwat.12019</a:t>
            </a:r>
            <a:r>
              <a:rPr lang="hr-HR" sz="1000" dirty="0">
                <a:solidFill>
                  <a:schemeClr val="bg1"/>
                </a:solidFill>
              </a:rPr>
              <a:t>.</a:t>
            </a:r>
            <a:endParaRPr lang="en-US" sz="1000" dirty="0">
              <a:solidFill>
                <a:schemeClr val="bg1"/>
              </a:solidFill>
            </a:endParaRPr>
          </a:p>
        </p:txBody>
      </p:sp>
      <p:pic>
        <p:nvPicPr>
          <p:cNvPr id="9" name="Picture 8" descr="Zai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367641"/>
            <a:ext cx="6858000" cy="4800600"/>
          </a:xfrm>
          <a:prstGeom prst="rect">
            <a:avLst/>
          </a:prstGeom>
        </p:spPr>
      </p:pic>
    </p:spTree>
    <p:extLst>
      <p:ext uri="{BB962C8B-B14F-4D97-AF65-F5344CB8AC3E}">
        <p14:creationId xmlns:p14="http://schemas.microsoft.com/office/powerpoint/2010/main" val="1025648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3124201" y="6002357"/>
            <a:ext cx="5943600" cy="553998"/>
          </a:xfrm>
          <a:prstGeom prst="rect">
            <a:avLst/>
          </a:prstGeom>
          <a:noFill/>
        </p:spPr>
        <p:txBody>
          <a:bodyPr wrap="square" rtlCol="0">
            <a:spAutoFit/>
          </a:bodyPr>
          <a:lstStyle/>
          <a:p>
            <a:pPr marL="228594" indent="-228594"/>
            <a:r>
              <a:rPr lang="en-US" sz="1000" dirty="0">
                <a:solidFill>
                  <a:schemeClr val="bg1"/>
                </a:solidFill>
              </a:rPr>
              <a:t>Keating, Elizabeth, and </a:t>
            </a:r>
            <a:r>
              <a:rPr lang="en-US" sz="1000" dirty="0" err="1">
                <a:solidFill>
                  <a:schemeClr val="bg1"/>
                </a:solidFill>
              </a:rPr>
              <a:t>Zyvoloski</a:t>
            </a:r>
            <a:r>
              <a:rPr lang="en-US" sz="1000" dirty="0">
                <a:solidFill>
                  <a:schemeClr val="bg1"/>
                </a:solidFill>
              </a:rPr>
              <a:t>, George, 2009, A stable and efficient numerical algorithm for unconfined aquifer analysis: Ground Water, v. 47, no. 4, p. 569–579, accessed June 27, 2017, at </a:t>
            </a:r>
            <a:r>
              <a:rPr lang="hr-HR" sz="1000" dirty="0">
                <a:solidFill>
                  <a:schemeClr val="bg1"/>
                </a:solidFill>
                <a:hlinkClick r:id="rId2"/>
              </a:rPr>
              <a:t>https://doi.org/10.1111/ j.1745-6584.2009.00555.x</a:t>
            </a:r>
            <a:r>
              <a:rPr lang="hr-HR" sz="1000" dirty="0">
                <a:solidFill>
                  <a:schemeClr val="bg1"/>
                </a:solidFill>
              </a:rPr>
              <a:t>.</a:t>
            </a:r>
            <a:endParaRPr lang="en-US" sz="1000" dirty="0">
              <a:solidFill>
                <a:schemeClr val="bg1"/>
              </a:solidFill>
            </a:endParaRPr>
          </a:p>
        </p:txBody>
      </p:sp>
      <p:pic>
        <p:nvPicPr>
          <p:cNvPr id="6" name="Picture 5" descr="ex04-04_probl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277957"/>
            <a:ext cx="5943600" cy="2286000"/>
          </a:xfrm>
          <a:prstGeom prst="rect">
            <a:avLst/>
          </a:prstGeom>
          <a:solidFill>
            <a:schemeClr val="bg1"/>
          </a:solidFill>
        </p:spPr>
      </p:pic>
      <p:pic>
        <p:nvPicPr>
          <p:cNvPr id="7" name="Picture 6" descr="ex04-04_resul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640157"/>
            <a:ext cx="5943600" cy="2286000"/>
          </a:xfrm>
          <a:prstGeom prst="rect">
            <a:avLst/>
          </a:prstGeom>
          <a:solidFill>
            <a:schemeClr val="bg1"/>
          </a:solidFill>
        </p:spPr>
      </p:pic>
    </p:spTree>
    <p:extLst>
      <p:ext uri="{BB962C8B-B14F-4D97-AF65-F5344CB8AC3E}">
        <p14:creationId xmlns:p14="http://schemas.microsoft.com/office/powerpoint/2010/main" val="2172716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(STO) Package</a:t>
            </a:r>
          </a:p>
        </p:txBody>
      </p:sp>
      <p:sp>
        <p:nvSpPr>
          <p:cNvPr id="5" name="Content Placeholder 4"/>
          <p:cNvSpPr>
            <a:spLocks noGrp="1"/>
          </p:cNvSpPr>
          <p:nvPr>
            <p:ph idx="1"/>
          </p:nvPr>
        </p:nvSpPr>
        <p:spPr>
          <a:xfrm>
            <a:off x="1981200" y="1677989"/>
            <a:ext cx="8229600" cy="1308563"/>
          </a:xfrm>
        </p:spPr>
        <p:txBody>
          <a:bodyPr/>
          <a:lstStyle/>
          <a:p>
            <a:r>
              <a:rPr lang="en-US" sz="2400" dirty="0"/>
              <a:t>Steady state if STO Package not specified for a simulation</a:t>
            </a:r>
          </a:p>
          <a:p>
            <a:r>
              <a:rPr lang="en-US" sz="2400" dirty="0"/>
              <a:t>Cells are treated as confined or convertible (ICONVERT)</a:t>
            </a:r>
          </a:p>
          <a:p>
            <a:r>
              <a:rPr lang="en-US" sz="2400" dirty="0"/>
              <a:t>Aquifer storage properties (SS and SY) are specified</a:t>
            </a:r>
          </a:p>
          <a:p>
            <a:r>
              <a:rPr lang="en-US" sz="2400" dirty="0"/>
              <a:t>Individual stress periods are marked as steady state or transient</a:t>
            </a:r>
          </a:p>
        </p:txBody>
      </p:sp>
      <p:pic>
        <p:nvPicPr>
          <p:cNvPr id="7" name="Picture 6">
            <a:extLst>
              <a:ext uri="{FF2B5EF4-FFF2-40B4-BE49-F238E27FC236}">
                <a16:creationId xmlns:a16="http://schemas.microsoft.com/office/drawing/2014/main" id="{A87A2F92-0538-8247-8AED-1D4810F068E1}"/>
              </a:ext>
            </a:extLst>
          </p:cNvPr>
          <p:cNvPicPr>
            <a:picLocks noChangeAspect="1"/>
          </p:cNvPicPr>
          <p:nvPr/>
        </p:nvPicPr>
        <p:blipFill>
          <a:blip r:embed="rId2"/>
          <a:stretch>
            <a:fillRect/>
          </a:stretch>
        </p:blipFill>
        <p:spPr>
          <a:xfrm>
            <a:off x="4572001" y="5775486"/>
            <a:ext cx="3877949" cy="364884"/>
          </a:xfrm>
          <a:prstGeom prst="rect">
            <a:avLst/>
          </a:prstGeom>
        </p:spPr>
      </p:pic>
      <p:pic>
        <p:nvPicPr>
          <p:cNvPr id="8" name="Picture 7">
            <a:extLst>
              <a:ext uri="{FF2B5EF4-FFF2-40B4-BE49-F238E27FC236}">
                <a16:creationId xmlns:a16="http://schemas.microsoft.com/office/drawing/2014/main" id="{0E875D27-82C0-C747-81FD-08B7F1AA44F2}"/>
              </a:ext>
            </a:extLst>
          </p:cNvPr>
          <p:cNvPicPr>
            <a:picLocks noChangeAspect="1"/>
          </p:cNvPicPr>
          <p:nvPr/>
        </p:nvPicPr>
        <p:blipFill>
          <a:blip r:embed="rId3"/>
          <a:stretch>
            <a:fillRect/>
          </a:stretch>
        </p:blipFill>
        <p:spPr>
          <a:xfrm>
            <a:off x="4563749" y="5182472"/>
            <a:ext cx="3525408" cy="401038"/>
          </a:xfrm>
          <a:prstGeom prst="rect">
            <a:avLst/>
          </a:prstGeom>
        </p:spPr>
      </p:pic>
      <p:pic>
        <p:nvPicPr>
          <p:cNvPr id="9" name="Picture 8">
            <a:extLst>
              <a:ext uri="{FF2B5EF4-FFF2-40B4-BE49-F238E27FC236}">
                <a16:creationId xmlns:a16="http://schemas.microsoft.com/office/drawing/2014/main" id="{7387125F-97F4-1240-A834-87D47652E1CA}"/>
              </a:ext>
            </a:extLst>
          </p:cNvPr>
          <p:cNvPicPr>
            <a:picLocks noChangeAspect="1"/>
          </p:cNvPicPr>
          <p:nvPr/>
        </p:nvPicPr>
        <p:blipFill>
          <a:blip r:embed="rId4"/>
          <a:stretch>
            <a:fillRect/>
          </a:stretch>
        </p:blipFill>
        <p:spPr>
          <a:xfrm>
            <a:off x="4868549" y="4496672"/>
            <a:ext cx="3024718" cy="410294"/>
          </a:xfrm>
          <a:prstGeom prst="rect">
            <a:avLst/>
          </a:prstGeom>
        </p:spPr>
      </p:pic>
    </p:spTree>
    <p:extLst>
      <p:ext uri="{BB962C8B-B14F-4D97-AF65-F5344CB8AC3E}">
        <p14:creationId xmlns:p14="http://schemas.microsoft.com/office/powerpoint/2010/main" val="573523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EBC09-FA4E-1249-91D6-B1BDED0E105B}"/>
              </a:ext>
            </a:extLst>
          </p:cNvPr>
          <p:cNvSpPr>
            <a:spLocks noGrp="1"/>
          </p:cNvSpPr>
          <p:nvPr>
            <p:ph idx="1"/>
          </p:nvPr>
        </p:nvSpPr>
        <p:spPr>
          <a:xfrm>
            <a:off x="605368" y="1266506"/>
            <a:ext cx="8020800" cy="5454484"/>
          </a:xfrm>
        </p:spPr>
        <p:txBody>
          <a:bodyPr/>
          <a:lstStyle/>
          <a:p>
            <a:pPr>
              <a:spcBef>
                <a:spcPts val="0"/>
              </a:spcBef>
              <a:spcAft>
                <a:spcPts val="1600"/>
              </a:spcAft>
            </a:pPr>
            <a:r>
              <a:rPr lang="en-US" sz="2133" dirty="0"/>
              <a:t>Package based on MODFLOW-2005 SUB and SUB-WT Packages</a:t>
            </a:r>
          </a:p>
          <a:p>
            <a:pPr>
              <a:spcBef>
                <a:spcPts val="0"/>
              </a:spcBef>
              <a:spcAft>
                <a:spcPts val="1600"/>
              </a:spcAft>
            </a:pPr>
            <a:r>
              <a:rPr lang="en-US" sz="2133" dirty="0"/>
              <a:t>Effective stress formulation</a:t>
            </a:r>
          </a:p>
          <a:p>
            <a:pPr lvl="1">
              <a:spcBef>
                <a:spcPts val="0"/>
              </a:spcBef>
              <a:spcAft>
                <a:spcPts val="400"/>
              </a:spcAft>
            </a:pPr>
            <a:r>
              <a:rPr lang="en-US" sz="1733" dirty="0"/>
              <a:t>Effective stress dependent storage properties</a:t>
            </a:r>
          </a:p>
          <a:p>
            <a:pPr lvl="1">
              <a:spcBef>
                <a:spcPts val="0"/>
              </a:spcBef>
              <a:spcAft>
                <a:spcPts val="1600"/>
              </a:spcAft>
            </a:pPr>
            <a:r>
              <a:rPr lang="en-US" sz="1733" dirty="0"/>
              <a:t>Water table dependent compaction</a:t>
            </a:r>
          </a:p>
          <a:p>
            <a:pPr>
              <a:spcBef>
                <a:spcPts val="0"/>
              </a:spcBef>
              <a:spcAft>
                <a:spcPts val="1600"/>
              </a:spcAft>
            </a:pPr>
            <a:r>
              <a:rPr lang="en-US" sz="2133" dirty="0"/>
              <a:t>Elastic and inelastic compaction of fine-grained sediments</a:t>
            </a:r>
          </a:p>
          <a:p>
            <a:pPr lvl="1">
              <a:spcBef>
                <a:spcPts val="0"/>
              </a:spcBef>
              <a:spcAft>
                <a:spcPts val="400"/>
              </a:spcAft>
            </a:pPr>
            <a:r>
              <a:rPr lang="en-US" sz="1733" dirty="0"/>
              <a:t>No-delay (thin beds that equilibrate quickly)</a:t>
            </a:r>
          </a:p>
          <a:p>
            <a:pPr lvl="1">
              <a:spcBef>
                <a:spcPts val="0"/>
              </a:spcBef>
              <a:spcAft>
                <a:spcPts val="1600"/>
              </a:spcAft>
            </a:pPr>
            <a:r>
              <a:rPr lang="en-US" sz="1733" dirty="0"/>
              <a:t>Delay (thick beds that drain slowly – separate numerical solution)</a:t>
            </a:r>
          </a:p>
          <a:p>
            <a:pPr>
              <a:spcBef>
                <a:spcPts val="0"/>
              </a:spcBef>
              <a:spcAft>
                <a:spcPts val="1600"/>
              </a:spcAft>
            </a:pPr>
            <a:r>
              <a:rPr lang="en-US" sz="2133" dirty="0"/>
              <a:t>Can account for elastic compaction of coarse-grained aquifer materials and water compressibility (full storage equation)</a:t>
            </a:r>
          </a:p>
          <a:p>
            <a:pPr>
              <a:spcBef>
                <a:spcPts val="0"/>
              </a:spcBef>
              <a:spcAft>
                <a:spcPts val="1600"/>
              </a:spcAft>
            </a:pPr>
            <a:endParaRPr lang="en-US" sz="2133" dirty="0"/>
          </a:p>
        </p:txBody>
      </p:sp>
      <p:pic>
        <p:nvPicPr>
          <p:cNvPr id="5" name="Picture 4">
            <a:extLst>
              <a:ext uri="{FF2B5EF4-FFF2-40B4-BE49-F238E27FC236}">
                <a16:creationId xmlns:a16="http://schemas.microsoft.com/office/drawing/2014/main" id="{4F413AB6-BF7F-4142-AA0B-D2E96EACF9F9}"/>
              </a:ext>
            </a:extLst>
          </p:cNvPr>
          <p:cNvPicPr>
            <a:picLocks noChangeAspect="1"/>
          </p:cNvPicPr>
          <p:nvPr/>
        </p:nvPicPr>
        <p:blipFill rotWithShape="1">
          <a:blip r:embed="rId2">
            <a:extLst>
              <a:ext uri="{28A0092B-C50C-407E-A947-70E740481C1C}">
                <a14:useLocalDpi xmlns:a14="http://schemas.microsoft.com/office/drawing/2010/main" val="0"/>
              </a:ext>
            </a:extLst>
          </a:blip>
          <a:srcRect l="12521" t="5010" b="8267"/>
          <a:stretch/>
        </p:blipFill>
        <p:spPr>
          <a:xfrm>
            <a:off x="8972032" y="1178788"/>
            <a:ext cx="2606136" cy="2583613"/>
          </a:xfrm>
          <a:prstGeom prst="rect">
            <a:avLst/>
          </a:prstGeom>
        </p:spPr>
      </p:pic>
      <p:pic>
        <p:nvPicPr>
          <p:cNvPr id="6" name="Picture 5">
            <a:extLst>
              <a:ext uri="{FF2B5EF4-FFF2-40B4-BE49-F238E27FC236}">
                <a16:creationId xmlns:a16="http://schemas.microsoft.com/office/drawing/2014/main" id="{A519620D-4047-624C-828B-0AB5EA817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555" y="3898282"/>
            <a:ext cx="2583613" cy="2583613"/>
          </a:xfrm>
          <a:prstGeom prst="rect">
            <a:avLst/>
          </a:prstGeom>
        </p:spPr>
      </p:pic>
      <p:sp>
        <p:nvSpPr>
          <p:cNvPr id="7" name="Title 6">
            <a:extLst>
              <a:ext uri="{FF2B5EF4-FFF2-40B4-BE49-F238E27FC236}">
                <a16:creationId xmlns:a16="http://schemas.microsoft.com/office/drawing/2014/main" id="{1E3A253B-C714-0740-8617-7C9333107157}"/>
              </a:ext>
            </a:extLst>
          </p:cNvPr>
          <p:cNvSpPr>
            <a:spLocks noGrp="1"/>
          </p:cNvSpPr>
          <p:nvPr>
            <p:ph type="title"/>
          </p:nvPr>
        </p:nvSpPr>
        <p:spPr/>
        <p:txBody>
          <a:bodyPr/>
          <a:lstStyle/>
          <a:p>
            <a:r>
              <a:rPr lang="en-US" dirty="0"/>
              <a:t>Compaction and Subsidence (CSUB) Package</a:t>
            </a:r>
          </a:p>
        </p:txBody>
      </p:sp>
    </p:spTree>
    <p:extLst>
      <p:ext uri="{BB962C8B-B14F-4D97-AF65-F5344CB8AC3E}">
        <p14:creationId xmlns:p14="http://schemas.microsoft.com/office/powerpoint/2010/main" val="732284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9BBD-6B8A-1C41-8ABD-CC2528DBE8D1}"/>
              </a:ext>
            </a:extLst>
          </p:cNvPr>
          <p:cNvSpPr>
            <a:spLocks noGrp="1"/>
          </p:cNvSpPr>
          <p:nvPr>
            <p:ph type="title"/>
          </p:nvPr>
        </p:nvSpPr>
        <p:spPr/>
        <p:txBody>
          <a:bodyPr/>
          <a:lstStyle/>
          <a:p>
            <a:r>
              <a:rPr lang="en-US" dirty="0"/>
              <a:t>MODFLOW Framework Components</a:t>
            </a:r>
          </a:p>
        </p:txBody>
      </p:sp>
      <p:sp>
        <p:nvSpPr>
          <p:cNvPr id="4" name="TextBox 3">
            <a:extLst>
              <a:ext uri="{FF2B5EF4-FFF2-40B4-BE49-F238E27FC236}">
                <a16:creationId xmlns:a16="http://schemas.microsoft.com/office/drawing/2014/main" id="{04E641DE-C252-0F47-A277-57EB095F3998}"/>
              </a:ext>
            </a:extLst>
          </p:cNvPr>
          <p:cNvSpPr txBox="1"/>
          <p:nvPr/>
        </p:nvSpPr>
        <p:spPr>
          <a:xfrm>
            <a:off x="2362200" y="1445568"/>
            <a:ext cx="2573974" cy="461665"/>
          </a:xfrm>
          <a:prstGeom prst="rect">
            <a:avLst/>
          </a:prstGeom>
          <a:noFill/>
        </p:spPr>
        <p:txBody>
          <a:bodyPr wrap="none" rtlCol="0">
            <a:spAutoFit/>
          </a:bodyPr>
          <a:lstStyle/>
          <a:p>
            <a:r>
              <a:rPr lang="en-US" sz="2400" dirty="0">
                <a:solidFill>
                  <a:schemeClr val="bg1"/>
                </a:solidFill>
              </a:rPr>
              <a:t>MODFLOW-2005</a:t>
            </a:r>
          </a:p>
        </p:txBody>
      </p:sp>
      <p:pic>
        <p:nvPicPr>
          <p:cNvPr id="6" name="Picture 5">
            <a:extLst>
              <a:ext uri="{FF2B5EF4-FFF2-40B4-BE49-F238E27FC236}">
                <a16:creationId xmlns:a16="http://schemas.microsoft.com/office/drawing/2014/main" id="{F4024A53-61BE-864F-A97C-67C8689EF5AD}"/>
              </a:ext>
            </a:extLst>
          </p:cNvPr>
          <p:cNvPicPr>
            <a:picLocks noChangeAspect="1"/>
          </p:cNvPicPr>
          <p:nvPr/>
        </p:nvPicPr>
        <p:blipFill>
          <a:blip r:embed="rId2"/>
          <a:stretch>
            <a:fillRect/>
          </a:stretch>
        </p:blipFill>
        <p:spPr>
          <a:xfrm>
            <a:off x="6057900" y="2119448"/>
            <a:ext cx="4152900" cy="3302000"/>
          </a:xfrm>
          <a:prstGeom prst="rect">
            <a:avLst/>
          </a:prstGeom>
        </p:spPr>
      </p:pic>
      <p:sp>
        <p:nvSpPr>
          <p:cNvPr id="8" name="TextBox 7">
            <a:extLst>
              <a:ext uri="{FF2B5EF4-FFF2-40B4-BE49-F238E27FC236}">
                <a16:creationId xmlns:a16="http://schemas.microsoft.com/office/drawing/2014/main" id="{6DD8C0DF-5C4C-D944-8B25-F434DFCE674F}"/>
              </a:ext>
            </a:extLst>
          </p:cNvPr>
          <p:cNvSpPr txBox="1"/>
          <p:nvPr/>
        </p:nvSpPr>
        <p:spPr>
          <a:xfrm>
            <a:off x="6847364" y="1505983"/>
            <a:ext cx="2047355" cy="461665"/>
          </a:xfrm>
          <a:prstGeom prst="rect">
            <a:avLst/>
          </a:prstGeom>
          <a:noFill/>
        </p:spPr>
        <p:txBody>
          <a:bodyPr wrap="none" rtlCol="0">
            <a:spAutoFit/>
          </a:bodyPr>
          <a:lstStyle/>
          <a:p>
            <a:r>
              <a:rPr lang="en-US" sz="2400" dirty="0">
                <a:solidFill>
                  <a:schemeClr val="bg1"/>
                </a:solidFill>
              </a:rPr>
              <a:t>MODFLOW 6</a:t>
            </a:r>
          </a:p>
        </p:txBody>
      </p:sp>
      <p:pic>
        <p:nvPicPr>
          <p:cNvPr id="9" name="Picture 8">
            <a:extLst>
              <a:ext uri="{FF2B5EF4-FFF2-40B4-BE49-F238E27FC236}">
                <a16:creationId xmlns:a16="http://schemas.microsoft.com/office/drawing/2014/main" id="{048A63D7-D277-CC47-AB2E-C41CBFABFC63}"/>
              </a:ext>
            </a:extLst>
          </p:cNvPr>
          <p:cNvPicPr>
            <a:picLocks noChangeAspect="1"/>
          </p:cNvPicPr>
          <p:nvPr/>
        </p:nvPicPr>
        <p:blipFill>
          <a:blip r:embed="rId3"/>
          <a:stretch>
            <a:fillRect/>
          </a:stretch>
        </p:blipFill>
        <p:spPr>
          <a:xfrm>
            <a:off x="1905000" y="2057399"/>
            <a:ext cx="3187700" cy="3200400"/>
          </a:xfrm>
          <a:prstGeom prst="rect">
            <a:avLst/>
          </a:prstGeom>
        </p:spPr>
      </p:pic>
    </p:spTree>
    <p:extLst>
      <p:ext uri="{BB962C8B-B14F-4D97-AF65-F5344CB8AC3E}">
        <p14:creationId xmlns:p14="http://schemas.microsoft.com/office/powerpoint/2010/main" val="190643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GWF Stress Packages</a:t>
            </a:r>
          </a:p>
        </p:txBody>
      </p:sp>
      <p:pic>
        <p:nvPicPr>
          <p:cNvPr id="3" name="Picture 2">
            <a:extLst>
              <a:ext uri="{FF2B5EF4-FFF2-40B4-BE49-F238E27FC236}">
                <a16:creationId xmlns:a16="http://schemas.microsoft.com/office/drawing/2014/main" id="{D7A710EE-E322-4E48-A7DF-B698D831EFDC}"/>
              </a:ext>
            </a:extLst>
          </p:cNvPr>
          <p:cNvPicPr>
            <a:picLocks noChangeAspect="1"/>
          </p:cNvPicPr>
          <p:nvPr/>
        </p:nvPicPr>
        <p:blipFill>
          <a:blip r:embed="rId2"/>
          <a:stretch>
            <a:fillRect/>
          </a:stretch>
        </p:blipFill>
        <p:spPr>
          <a:xfrm>
            <a:off x="6209550" y="1143000"/>
            <a:ext cx="3125698" cy="5334000"/>
          </a:xfrm>
          <a:prstGeom prst="rect">
            <a:avLst/>
          </a:prstGeom>
        </p:spPr>
      </p:pic>
      <p:sp>
        <p:nvSpPr>
          <p:cNvPr id="5" name="Rectangle 4">
            <a:extLst>
              <a:ext uri="{FF2B5EF4-FFF2-40B4-BE49-F238E27FC236}">
                <a16:creationId xmlns:a16="http://schemas.microsoft.com/office/drawing/2014/main" id="{CAD9F36E-B220-2443-B48E-5186FD41570F}"/>
              </a:ext>
            </a:extLst>
          </p:cNvPr>
          <p:cNvSpPr/>
          <p:nvPr/>
        </p:nvSpPr>
        <p:spPr bwMode="auto">
          <a:xfrm>
            <a:off x="6248399" y="4991953"/>
            <a:ext cx="3048000" cy="1001773"/>
          </a:xfrm>
          <a:prstGeom prst="rect">
            <a:avLst/>
          </a:prstGeom>
          <a:no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Arial" charset="0"/>
              <a:ea typeface="ＭＳ Ｐゴシック" charset="0"/>
            </a:endParaRPr>
          </a:p>
        </p:txBody>
      </p:sp>
      <p:sp>
        <p:nvSpPr>
          <p:cNvPr id="6" name="Rectangle 5">
            <a:extLst>
              <a:ext uri="{FF2B5EF4-FFF2-40B4-BE49-F238E27FC236}">
                <a16:creationId xmlns:a16="http://schemas.microsoft.com/office/drawing/2014/main" id="{30F466EC-265F-AC45-9241-559C1675679B}"/>
              </a:ext>
            </a:extLst>
          </p:cNvPr>
          <p:cNvSpPr/>
          <p:nvPr/>
        </p:nvSpPr>
        <p:spPr bwMode="auto">
          <a:xfrm>
            <a:off x="6133350" y="3505199"/>
            <a:ext cx="3239250" cy="2542961"/>
          </a:xfrm>
          <a:prstGeom prst="rect">
            <a:avLst/>
          </a:prstGeom>
          <a:noFill/>
          <a:ln w="508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 name="TextBox 6">
            <a:extLst>
              <a:ext uri="{FF2B5EF4-FFF2-40B4-BE49-F238E27FC236}">
                <a16:creationId xmlns:a16="http://schemas.microsoft.com/office/drawing/2014/main" id="{C5A430ED-1097-3F49-9D03-017DC55F02F2}"/>
              </a:ext>
            </a:extLst>
          </p:cNvPr>
          <p:cNvSpPr txBox="1"/>
          <p:nvPr/>
        </p:nvSpPr>
        <p:spPr>
          <a:xfrm>
            <a:off x="2209800" y="3505200"/>
            <a:ext cx="2762295" cy="369332"/>
          </a:xfrm>
          <a:prstGeom prst="rect">
            <a:avLst/>
          </a:prstGeom>
          <a:noFill/>
        </p:spPr>
        <p:txBody>
          <a:bodyPr wrap="none" rtlCol="0">
            <a:spAutoFit/>
          </a:bodyPr>
          <a:lstStyle/>
          <a:p>
            <a:r>
              <a:rPr lang="en-US" sz="1800" dirty="0">
                <a:solidFill>
                  <a:schemeClr val="bg1"/>
                </a:solidFill>
              </a:rPr>
              <a:t>More than one per model</a:t>
            </a:r>
          </a:p>
        </p:txBody>
      </p:sp>
      <p:cxnSp>
        <p:nvCxnSpPr>
          <p:cNvPr id="9" name="Elbow Connector 8">
            <a:extLst>
              <a:ext uri="{FF2B5EF4-FFF2-40B4-BE49-F238E27FC236}">
                <a16:creationId xmlns:a16="http://schemas.microsoft.com/office/drawing/2014/main" id="{678F05AE-8F58-ED40-BCE3-4047C9B8BCEF}"/>
              </a:ext>
            </a:extLst>
          </p:cNvPr>
          <p:cNvCxnSpPr>
            <a:stCxn id="7" idx="3"/>
            <a:endCxn id="6" idx="1"/>
          </p:cNvCxnSpPr>
          <p:nvPr/>
        </p:nvCxnSpPr>
        <p:spPr bwMode="auto">
          <a:xfrm>
            <a:off x="4972095" y="3689866"/>
            <a:ext cx="1161255" cy="1086814"/>
          </a:xfrm>
          <a:prstGeom prst="bentConnector3">
            <a:avLst/>
          </a:prstGeom>
          <a:solidFill>
            <a:schemeClr val="accent1"/>
          </a:solidFill>
          <a:ln w="50800" cap="flat" cmpd="sng" algn="ctr">
            <a:solidFill>
              <a:srgbClr val="FFC00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587444EE-3424-7F48-B822-6B07853EBF14}"/>
              </a:ext>
            </a:extLst>
          </p:cNvPr>
          <p:cNvSpPr txBox="1"/>
          <p:nvPr/>
        </p:nvSpPr>
        <p:spPr>
          <a:xfrm>
            <a:off x="2209800" y="6013359"/>
            <a:ext cx="2262158" cy="369332"/>
          </a:xfrm>
          <a:prstGeom prst="rect">
            <a:avLst/>
          </a:prstGeom>
          <a:noFill/>
        </p:spPr>
        <p:txBody>
          <a:bodyPr wrap="none" rtlCol="0">
            <a:spAutoFit/>
          </a:bodyPr>
          <a:lstStyle/>
          <a:p>
            <a:r>
              <a:rPr lang="en-US" sz="1800" dirty="0">
                <a:solidFill>
                  <a:schemeClr val="bg1"/>
                </a:solidFill>
              </a:rPr>
              <a:t>Advanced packages</a:t>
            </a:r>
          </a:p>
        </p:txBody>
      </p:sp>
      <p:cxnSp>
        <p:nvCxnSpPr>
          <p:cNvPr id="11" name="Elbow Connector 10">
            <a:extLst>
              <a:ext uri="{FF2B5EF4-FFF2-40B4-BE49-F238E27FC236}">
                <a16:creationId xmlns:a16="http://schemas.microsoft.com/office/drawing/2014/main" id="{85BC344F-E44E-C649-A294-A76D5E9B561E}"/>
              </a:ext>
            </a:extLst>
          </p:cNvPr>
          <p:cNvCxnSpPr>
            <a:cxnSpLocks/>
            <a:stCxn id="10" idx="3"/>
            <a:endCxn id="5" idx="1"/>
          </p:cNvCxnSpPr>
          <p:nvPr/>
        </p:nvCxnSpPr>
        <p:spPr bwMode="auto">
          <a:xfrm flipV="1">
            <a:off x="4471958" y="5492840"/>
            <a:ext cx="1776441" cy="705185"/>
          </a:xfrm>
          <a:prstGeom prst="bentConnector3">
            <a:avLst/>
          </a:prstGeom>
          <a:solidFill>
            <a:schemeClr val="accent1"/>
          </a:solidFill>
          <a:ln w="50800" cap="flat" cmpd="sng" algn="ctr">
            <a:solidFill>
              <a:srgbClr val="C0000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845659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5C0F4-1FB4-DC4F-844D-5D0F6D262B59}"/>
              </a:ext>
            </a:extLst>
          </p:cNvPr>
          <p:cNvSpPr>
            <a:spLocks noGrp="1"/>
          </p:cNvSpPr>
          <p:nvPr>
            <p:ph type="title"/>
          </p:nvPr>
        </p:nvSpPr>
        <p:spPr/>
        <p:txBody>
          <a:bodyPr/>
          <a:lstStyle/>
          <a:p>
            <a:r>
              <a:rPr lang="en-US" dirty="0"/>
              <a:t>Traditional Stress Packages</a:t>
            </a:r>
          </a:p>
        </p:txBody>
      </p:sp>
      <p:sp>
        <p:nvSpPr>
          <p:cNvPr id="5" name="Content Placeholder 4">
            <a:extLst>
              <a:ext uri="{FF2B5EF4-FFF2-40B4-BE49-F238E27FC236}">
                <a16:creationId xmlns:a16="http://schemas.microsoft.com/office/drawing/2014/main" id="{EB3E8297-CC30-234B-A150-C952944ACA69}"/>
              </a:ext>
            </a:extLst>
          </p:cNvPr>
          <p:cNvSpPr>
            <a:spLocks noGrp="1"/>
          </p:cNvSpPr>
          <p:nvPr>
            <p:ph idx="1"/>
          </p:nvPr>
        </p:nvSpPr>
        <p:spPr/>
        <p:txBody>
          <a:bodyPr/>
          <a:lstStyle/>
          <a:p>
            <a:r>
              <a:rPr lang="en-US" sz="2400" dirty="0"/>
              <a:t>Specified head (CHD) Package</a:t>
            </a:r>
          </a:p>
          <a:p>
            <a:pPr lvl="1"/>
            <a:r>
              <a:rPr lang="en-US" sz="2000" dirty="0"/>
              <a:t>No more IBOUND.  Must use CHD</a:t>
            </a:r>
          </a:p>
          <a:p>
            <a:pPr lvl="1"/>
            <a:r>
              <a:rPr lang="en-US" sz="2000" dirty="0"/>
              <a:t>Can turn CHD cells on and off by stress period</a:t>
            </a:r>
          </a:p>
          <a:p>
            <a:r>
              <a:rPr lang="en-US" sz="2400" dirty="0"/>
              <a:t>Well (WEL) Package</a:t>
            </a:r>
          </a:p>
          <a:p>
            <a:r>
              <a:rPr lang="en-US" sz="2400" dirty="0"/>
              <a:t>Recharge (RCH) Package</a:t>
            </a:r>
          </a:p>
          <a:p>
            <a:pPr lvl="1"/>
            <a:r>
              <a:rPr lang="en-US" sz="2000" dirty="0"/>
              <a:t>Array-based or list based</a:t>
            </a:r>
          </a:p>
          <a:p>
            <a:r>
              <a:rPr lang="en-US" sz="2400" dirty="0"/>
              <a:t>River (RIV) Package</a:t>
            </a:r>
          </a:p>
          <a:p>
            <a:r>
              <a:rPr lang="en-US" sz="2400" dirty="0"/>
              <a:t>General-Head Boundary (GHB) Package</a:t>
            </a:r>
          </a:p>
          <a:p>
            <a:r>
              <a:rPr lang="en-US" sz="2400" dirty="0"/>
              <a:t>Drain (DRN) Package</a:t>
            </a:r>
          </a:p>
          <a:p>
            <a:r>
              <a:rPr lang="en-US" sz="2400" dirty="0"/>
              <a:t>Evapotranspiration (EVT) Package</a:t>
            </a:r>
          </a:p>
          <a:p>
            <a:pPr lvl="1"/>
            <a:r>
              <a:rPr lang="en-US" sz="2000" dirty="0"/>
              <a:t>Array-based or list based</a:t>
            </a:r>
          </a:p>
        </p:txBody>
      </p:sp>
    </p:spTree>
    <p:extLst>
      <p:ext uri="{BB962C8B-B14F-4D97-AF65-F5344CB8AC3E}">
        <p14:creationId xmlns:p14="http://schemas.microsoft.com/office/powerpoint/2010/main" val="256459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1D74-8280-C847-98F2-B6442B560890}"/>
              </a:ext>
            </a:extLst>
          </p:cNvPr>
          <p:cNvSpPr>
            <a:spLocks noGrp="1"/>
          </p:cNvSpPr>
          <p:nvPr>
            <p:ph type="title"/>
          </p:nvPr>
        </p:nvSpPr>
        <p:spPr/>
        <p:txBody>
          <a:bodyPr/>
          <a:lstStyle/>
          <a:p>
            <a:r>
              <a:rPr lang="en-US" dirty="0"/>
              <a:t>Advanced Stress Packages</a:t>
            </a:r>
          </a:p>
        </p:txBody>
      </p:sp>
      <p:sp>
        <p:nvSpPr>
          <p:cNvPr id="3" name="Content Placeholder 2">
            <a:extLst>
              <a:ext uri="{FF2B5EF4-FFF2-40B4-BE49-F238E27FC236}">
                <a16:creationId xmlns:a16="http://schemas.microsoft.com/office/drawing/2014/main" id="{56DBA7C2-1E69-CF4D-96E2-E0D1376552B1}"/>
              </a:ext>
            </a:extLst>
          </p:cNvPr>
          <p:cNvSpPr>
            <a:spLocks noGrp="1"/>
          </p:cNvSpPr>
          <p:nvPr>
            <p:ph idx="1"/>
          </p:nvPr>
        </p:nvSpPr>
        <p:spPr>
          <a:xfrm>
            <a:off x="609600" y="1677989"/>
            <a:ext cx="10972800" cy="4662473"/>
          </a:xfrm>
        </p:spPr>
        <p:txBody>
          <a:bodyPr/>
          <a:lstStyle/>
          <a:p>
            <a:r>
              <a:rPr lang="en-US" dirty="0"/>
              <a:t>Solve a separate continuity equation*</a:t>
            </a:r>
          </a:p>
          <a:p>
            <a:r>
              <a:rPr lang="en-US" dirty="0"/>
              <a:t>Require discretization definition*</a:t>
            </a:r>
          </a:p>
          <a:p>
            <a:r>
              <a:rPr lang="en-US" dirty="0"/>
              <a:t>Require parameter definition</a:t>
            </a:r>
          </a:p>
          <a:p>
            <a:r>
              <a:rPr lang="en-US" dirty="0"/>
              <a:t>Require connectivity definition</a:t>
            </a:r>
          </a:p>
          <a:p>
            <a:r>
              <a:rPr lang="en-US" dirty="0"/>
              <a:t>Require specification of boundary stresses*</a:t>
            </a:r>
          </a:p>
          <a:p>
            <a:r>
              <a:rPr lang="en-US" dirty="0"/>
              <a:t>Separate budgets and output files</a:t>
            </a:r>
          </a:p>
          <a:p>
            <a:pPr marL="0" indent="0">
              <a:spcBef>
                <a:spcPts val="1600"/>
              </a:spcBef>
              <a:buNone/>
            </a:pPr>
            <a:r>
              <a:rPr lang="en-US" sz="2667" i="1" dirty="0"/>
              <a:t>*does not apply to Mover (MVR) package</a:t>
            </a:r>
          </a:p>
        </p:txBody>
      </p:sp>
    </p:spTree>
    <p:extLst>
      <p:ext uri="{BB962C8B-B14F-4D97-AF65-F5344CB8AC3E}">
        <p14:creationId xmlns:p14="http://schemas.microsoft.com/office/powerpoint/2010/main" val="2360950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5C0F4-1FB4-DC4F-844D-5D0F6D262B59}"/>
              </a:ext>
            </a:extLst>
          </p:cNvPr>
          <p:cNvSpPr>
            <a:spLocks noGrp="1"/>
          </p:cNvSpPr>
          <p:nvPr>
            <p:ph type="title"/>
          </p:nvPr>
        </p:nvSpPr>
        <p:spPr/>
        <p:txBody>
          <a:bodyPr/>
          <a:lstStyle/>
          <a:p>
            <a:r>
              <a:rPr lang="en-US" dirty="0"/>
              <a:t>Advanced Packages</a:t>
            </a:r>
          </a:p>
        </p:txBody>
      </p:sp>
      <p:sp>
        <p:nvSpPr>
          <p:cNvPr id="5" name="Content Placeholder 4">
            <a:extLst>
              <a:ext uri="{FF2B5EF4-FFF2-40B4-BE49-F238E27FC236}">
                <a16:creationId xmlns:a16="http://schemas.microsoft.com/office/drawing/2014/main" id="{EB3E8297-CC30-234B-A150-C952944ACA69}"/>
              </a:ext>
            </a:extLst>
          </p:cNvPr>
          <p:cNvSpPr>
            <a:spLocks noGrp="1"/>
          </p:cNvSpPr>
          <p:nvPr>
            <p:ph idx="1"/>
          </p:nvPr>
        </p:nvSpPr>
        <p:spPr/>
        <p:txBody>
          <a:bodyPr/>
          <a:lstStyle/>
          <a:p>
            <a:r>
              <a:rPr lang="en-US" dirty="0"/>
              <a:t>Multi-Aquifer Well (MAW) Package</a:t>
            </a:r>
          </a:p>
          <a:p>
            <a:r>
              <a:rPr lang="en-US" dirty="0"/>
              <a:t>Stream-Flow Routing (SFR) Package</a:t>
            </a:r>
          </a:p>
          <a:p>
            <a:r>
              <a:rPr lang="en-US" dirty="0"/>
              <a:t>Lake (LAK) Package</a:t>
            </a:r>
          </a:p>
          <a:p>
            <a:r>
              <a:rPr lang="en-US" dirty="0"/>
              <a:t>Unsaturated Zone Flow (UZF) Package</a:t>
            </a:r>
          </a:p>
          <a:p>
            <a:r>
              <a:rPr lang="en-US" dirty="0"/>
              <a:t>Water Mover (MVR) Package</a:t>
            </a:r>
          </a:p>
        </p:txBody>
      </p:sp>
    </p:spTree>
    <p:extLst>
      <p:ext uri="{BB962C8B-B14F-4D97-AF65-F5344CB8AC3E}">
        <p14:creationId xmlns:p14="http://schemas.microsoft.com/office/powerpoint/2010/main" val="1647988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Multi-Aquifer Well (MAW6) Package</a:t>
            </a:r>
          </a:p>
        </p:txBody>
      </p:sp>
      <p:sp>
        <p:nvSpPr>
          <p:cNvPr id="3" name="Content Placeholder 2"/>
          <p:cNvSpPr>
            <a:spLocks noGrp="1"/>
          </p:cNvSpPr>
          <p:nvPr>
            <p:ph idx="1"/>
          </p:nvPr>
        </p:nvSpPr>
        <p:spPr>
          <a:xfrm>
            <a:off x="609602" y="1258492"/>
            <a:ext cx="10968567" cy="5717120"/>
          </a:xfrm>
        </p:spPr>
        <p:txBody>
          <a:bodyPr/>
          <a:lstStyle/>
          <a:p>
            <a:pPr marL="0" indent="0">
              <a:buNone/>
              <a:defRPr/>
            </a:pPr>
            <a:r>
              <a:rPr lang="en-US" sz="2133" b="0" dirty="0"/>
              <a:t>Capabilities</a:t>
            </a:r>
          </a:p>
          <a:p>
            <a:pPr>
              <a:defRPr/>
            </a:pPr>
            <a:r>
              <a:rPr lang="en-US" sz="2133" b="0" dirty="0"/>
              <a:t>Solved as part of the matrix solution</a:t>
            </a:r>
          </a:p>
          <a:p>
            <a:pPr>
              <a:defRPr/>
            </a:pPr>
            <a:r>
              <a:rPr lang="en-US" sz="2133" b="0" dirty="0"/>
              <a:t>Simplified data input</a:t>
            </a:r>
          </a:p>
          <a:p>
            <a:pPr>
              <a:defRPr/>
            </a:pPr>
            <a:r>
              <a:rPr lang="en-US" sz="2133" b="0" dirty="0"/>
              <a:t>Flexible connectivity</a:t>
            </a:r>
          </a:p>
          <a:p>
            <a:pPr>
              <a:defRPr/>
            </a:pPr>
            <a:r>
              <a:rPr lang="en-US" sz="2133" b="0" dirty="0"/>
              <a:t>Several well conductance formulations</a:t>
            </a:r>
          </a:p>
          <a:p>
            <a:pPr>
              <a:defRPr/>
            </a:pPr>
            <a:r>
              <a:rPr lang="en-US" sz="2133" b="0" dirty="0"/>
              <a:t>Constraints (flow reduction and well shutdown) and flowing well options</a:t>
            </a:r>
          </a:p>
          <a:p>
            <a:pPr>
              <a:defRPr/>
            </a:pPr>
            <a:r>
              <a:rPr lang="en-US" sz="2133" b="0" dirty="0"/>
              <a:t>Can account for </a:t>
            </a:r>
            <a:r>
              <a:rPr lang="en-US" sz="2133" b="0" dirty="0" err="1"/>
              <a:t>interbore</a:t>
            </a:r>
            <a:r>
              <a:rPr lang="en-US" sz="2133" b="0" dirty="0"/>
              <a:t> storage changes</a:t>
            </a:r>
          </a:p>
          <a:p>
            <a:pPr>
              <a:defRPr/>
            </a:pPr>
            <a:r>
              <a:rPr lang="en-US" sz="2133" b="0" dirty="0"/>
              <a:t>Constant and inactive wells</a:t>
            </a:r>
          </a:p>
          <a:p>
            <a:pPr marL="0" indent="0">
              <a:buNone/>
              <a:defRPr/>
            </a:pPr>
            <a:r>
              <a:rPr lang="en-US" sz="2133" b="0" dirty="0"/>
              <a:t>Differences</a:t>
            </a:r>
          </a:p>
          <a:p>
            <a:pPr>
              <a:defRPr/>
            </a:pPr>
            <a:r>
              <a:rPr lang="en-US" sz="2133" b="0" dirty="0"/>
              <a:t>Currently no support for</a:t>
            </a:r>
          </a:p>
          <a:p>
            <a:pPr lvl="1">
              <a:defRPr/>
            </a:pPr>
            <a:r>
              <a:rPr lang="en-US" sz="1867" b="0" dirty="0"/>
              <a:t>horizontal wells</a:t>
            </a:r>
          </a:p>
          <a:p>
            <a:pPr lvl="1">
              <a:defRPr/>
            </a:pPr>
            <a:r>
              <a:rPr lang="en-US" sz="1867" b="0" dirty="0"/>
              <a:t>partial penetration</a:t>
            </a:r>
          </a:p>
          <a:p>
            <a:pPr lvl="1">
              <a:defRPr/>
            </a:pPr>
            <a:r>
              <a:rPr lang="en-US" sz="1867" b="0" dirty="0"/>
              <a:t>non-linear head losses</a:t>
            </a:r>
          </a:p>
          <a:p>
            <a:pPr lvl="1">
              <a:defRPr/>
            </a:pPr>
            <a:endParaRPr lang="en-US" sz="1867" b="0" dirty="0"/>
          </a:p>
          <a:p>
            <a:pPr>
              <a:defRPr/>
            </a:pPr>
            <a:endParaRPr lang="en-US" sz="1867" dirty="0"/>
          </a:p>
        </p:txBody>
      </p:sp>
      <p:pic>
        <p:nvPicPr>
          <p:cNvPr id="4" name="Picture 3">
            <a:extLst>
              <a:ext uri="{FF2B5EF4-FFF2-40B4-BE49-F238E27FC236}">
                <a16:creationId xmlns:a16="http://schemas.microsoft.com/office/drawing/2014/main" id="{65120C70-6C48-1C43-A089-0FABB4940E02}"/>
              </a:ext>
            </a:extLst>
          </p:cNvPr>
          <p:cNvPicPr>
            <a:picLocks noChangeAspect="1"/>
          </p:cNvPicPr>
          <p:nvPr/>
        </p:nvPicPr>
        <p:blipFill>
          <a:blip r:embed="rId2"/>
          <a:stretch>
            <a:fillRect/>
          </a:stretch>
        </p:blipFill>
        <p:spPr>
          <a:xfrm>
            <a:off x="6227179" y="3856200"/>
            <a:ext cx="5857705" cy="2868127"/>
          </a:xfrm>
          <a:prstGeom prst="rect">
            <a:avLst/>
          </a:prstGeom>
        </p:spPr>
      </p:pic>
    </p:spTree>
    <p:extLst>
      <p:ext uri="{BB962C8B-B14F-4D97-AF65-F5344CB8AC3E}">
        <p14:creationId xmlns:p14="http://schemas.microsoft.com/office/powerpoint/2010/main" val="281427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Streamflow Routing (SFR6) Package</a:t>
            </a:r>
          </a:p>
        </p:txBody>
      </p:sp>
      <p:sp>
        <p:nvSpPr>
          <p:cNvPr id="3" name="Content Placeholder 2"/>
          <p:cNvSpPr>
            <a:spLocks noGrp="1"/>
          </p:cNvSpPr>
          <p:nvPr>
            <p:ph idx="1"/>
          </p:nvPr>
        </p:nvSpPr>
        <p:spPr>
          <a:xfrm>
            <a:off x="609602" y="1258491"/>
            <a:ext cx="10968567" cy="4847139"/>
          </a:xfrm>
        </p:spPr>
        <p:txBody>
          <a:bodyPr/>
          <a:lstStyle/>
          <a:p>
            <a:pPr marL="0" indent="0">
              <a:buNone/>
              <a:defRPr/>
            </a:pPr>
            <a:r>
              <a:rPr lang="en-US" sz="2400" dirty="0"/>
              <a:t>Capabilities</a:t>
            </a:r>
          </a:p>
          <a:p>
            <a:pPr>
              <a:defRPr/>
            </a:pPr>
            <a:r>
              <a:rPr lang="en-US" sz="2400" b="0" dirty="0"/>
              <a:t>multiple diversions from a single reach</a:t>
            </a:r>
          </a:p>
          <a:p>
            <a:pPr>
              <a:defRPr/>
            </a:pPr>
            <a:r>
              <a:rPr lang="en-US" sz="2400" b="0" dirty="0"/>
              <a:t>downstream outflow from a reach to multiple segments using user-specified time-varying discharge fractions.</a:t>
            </a:r>
          </a:p>
          <a:p>
            <a:pPr>
              <a:defRPr/>
            </a:pPr>
            <a:r>
              <a:rPr lang="en-US" sz="2400" b="0" dirty="0"/>
              <a:t>diversion priority scheme can be implemented based on diversion order</a:t>
            </a:r>
          </a:p>
          <a:p>
            <a:pPr>
              <a:defRPr/>
            </a:pPr>
            <a:r>
              <a:rPr lang="en-US" sz="2400" b="0" dirty="0"/>
              <a:t>Inactive reaches</a:t>
            </a:r>
            <a:endParaRPr lang="en-US" sz="2400" dirty="0"/>
          </a:p>
          <a:p>
            <a:pPr>
              <a:defRPr/>
            </a:pPr>
            <a:r>
              <a:rPr lang="en-US" sz="2400" b="0" dirty="0"/>
              <a:t>rectangular reaches</a:t>
            </a:r>
          </a:p>
          <a:p>
            <a:pPr>
              <a:defRPr/>
            </a:pPr>
            <a:r>
              <a:rPr lang="en-US" sz="2400" b="0" dirty="0"/>
              <a:t>stream data are specified by reach</a:t>
            </a:r>
          </a:p>
          <a:p>
            <a:pPr>
              <a:defRPr/>
            </a:pPr>
            <a:r>
              <a:rPr lang="en-US" sz="2400" b="0" dirty="0"/>
              <a:t>explicitly defined reach connectivity</a:t>
            </a:r>
          </a:p>
          <a:p>
            <a:pPr>
              <a:defRPr/>
            </a:pPr>
            <a:r>
              <a:rPr lang="en-US" sz="2400" b="0" dirty="0"/>
              <a:t>currently no UZF under reaches</a:t>
            </a:r>
          </a:p>
          <a:p>
            <a:pPr>
              <a:defRPr/>
            </a:pPr>
            <a:r>
              <a:rPr lang="en-US" sz="2400" b="0" dirty="0"/>
              <a:t>no Kinematic Routing (no reach storage changes)</a:t>
            </a:r>
            <a:endParaRPr lang="en-US" sz="2400" dirty="0"/>
          </a:p>
        </p:txBody>
      </p:sp>
      <p:pic>
        <p:nvPicPr>
          <p:cNvPr id="4" name="Picture 3" descr="gwf-fig7-3.pdf">
            <a:extLst>
              <a:ext uri="{FF2B5EF4-FFF2-40B4-BE49-F238E27FC236}">
                <a16:creationId xmlns:a16="http://schemas.microsoft.com/office/drawing/2014/main" id="{D12ABA02-E749-984B-9D98-2672697CA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587" y="3524381"/>
            <a:ext cx="3370579" cy="3181220"/>
          </a:xfrm>
          <a:prstGeom prst="rect">
            <a:avLst/>
          </a:prstGeom>
          <a:solidFill>
            <a:schemeClr val="bg1"/>
          </a:solidFill>
        </p:spPr>
      </p:pic>
    </p:spTree>
    <p:extLst>
      <p:ext uri="{BB962C8B-B14F-4D97-AF65-F5344CB8AC3E}">
        <p14:creationId xmlns:p14="http://schemas.microsoft.com/office/powerpoint/2010/main" val="2405034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Lake (LAK6) Package Capabilities</a:t>
            </a:r>
          </a:p>
        </p:txBody>
      </p:sp>
      <p:sp>
        <p:nvSpPr>
          <p:cNvPr id="3" name="Content Placeholder 2"/>
          <p:cNvSpPr>
            <a:spLocks noGrp="1"/>
          </p:cNvSpPr>
          <p:nvPr>
            <p:ph idx="1"/>
          </p:nvPr>
        </p:nvSpPr>
        <p:spPr>
          <a:xfrm>
            <a:off x="609602" y="1258491"/>
            <a:ext cx="7078029" cy="3833528"/>
          </a:xfrm>
        </p:spPr>
        <p:txBody>
          <a:bodyPr/>
          <a:lstStyle/>
          <a:p>
            <a:pPr marL="0" indent="0">
              <a:spcBef>
                <a:spcPts val="800"/>
              </a:spcBef>
              <a:buNone/>
              <a:defRPr/>
            </a:pPr>
            <a:r>
              <a:rPr lang="en-US" sz="2600" dirty="0"/>
              <a:t>Capabilities</a:t>
            </a:r>
          </a:p>
          <a:p>
            <a:pPr>
              <a:spcBef>
                <a:spcPts val="800"/>
              </a:spcBef>
              <a:defRPr/>
            </a:pPr>
            <a:r>
              <a:rPr lang="en-US" sz="2600" b="0" dirty="0"/>
              <a:t>multiple outlets per lake using 3 outlet equation options (specified, Manning, weir)</a:t>
            </a:r>
          </a:p>
          <a:p>
            <a:pPr>
              <a:spcBef>
                <a:spcPts val="800"/>
              </a:spcBef>
              <a:defRPr/>
            </a:pPr>
            <a:r>
              <a:rPr lang="en-US" sz="2600" b="0" dirty="0"/>
              <a:t>lakes on top of model (overlying), incised lakes, embedded lakes (sub-grid scale lakes)</a:t>
            </a:r>
          </a:p>
          <a:p>
            <a:pPr>
              <a:spcBef>
                <a:spcPts val="800"/>
              </a:spcBef>
              <a:defRPr/>
            </a:pPr>
            <a:r>
              <a:rPr lang="en-US" sz="2600" b="0" dirty="0"/>
              <a:t>constant stage and inactive lakes</a:t>
            </a:r>
          </a:p>
          <a:p>
            <a:pPr>
              <a:spcBef>
                <a:spcPts val="800"/>
              </a:spcBef>
              <a:defRPr/>
            </a:pPr>
            <a:r>
              <a:rPr lang="en-US" sz="2600" b="0" dirty="0"/>
              <a:t>explicitly defined lake connectivity</a:t>
            </a:r>
          </a:p>
          <a:p>
            <a:pPr>
              <a:spcBef>
                <a:spcPts val="800"/>
              </a:spcBef>
              <a:defRPr/>
            </a:pPr>
            <a:r>
              <a:rPr lang="en-US" sz="2600" b="0" dirty="0"/>
              <a:t>currently no UZF under lakes</a:t>
            </a:r>
          </a:p>
        </p:txBody>
      </p:sp>
      <p:pic>
        <p:nvPicPr>
          <p:cNvPr id="4" name="Picture 3" descr="lake.pdf">
            <a:extLst>
              <a:ext uri="{FF2B5EF4-FFF2-40B4-BE49-F238E27FC236}">
                <a16:creationId xmlns:a16="http://schemas.microsoft.com/office/drawing/2014/main" id="{A7F171AD-C8A0-DA4C-B4E7-D0CD7D5C2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7160" y="1010789"/>
            <a:ext cx="4419600" cy="3619500"/>
          </a:xfrm>
          <a:prstGeom prst="rect">
            <a:avLst/>
          </a:prstGeom>
          <a:solidFill>
            <a:schemeClr val="bg1"/>
          </a:solidFill>
        </p:spPr>
      </p:pic>
      <p:pic>
        <p:nvPicPr>
          <p:cNvPr id="5" name="Picture 4">
            <a:extLst>
              <a:ext uri="{FF2B5EF4-FFF2-40B4-BE49-F238E27FC236}">
                <a16:creationId xmlns:a16="http://schemas.microsoft.com/office/drawing/2014/main" id="{6B996E12-1BF5-AB43-8A57-A4F5715976D7}"/>
              </a:ext>
            </a:extLst>
          </p:cNvPr>
          <p:cNvPicPr>
            <a:picLocks noChangeAspect="1"/>
          </p:cNvPicPr>
          <p:nvPr/>
        </p:nvPicPr>
        <p:blipFill>
          <a:blip r:embed="rId3"/>
          <a:stretch>
            <a:fillRect/>
          </a:stretch>
        </p:blipFill>
        <p:spPr>
          <a:xfrm>
            <a:off x="7537161" y="4802369"/>
            <a:ext cx="4419599" cy="1868021"/>
          </a:xfrm>
          <a:prstGeom prst="rect">
            <a:avLst/>
          </a:prstGeom>
        </p:spPr>
      </p:pic>
    </p:spTree>
    <p:extLst>
      <p:ext uri="{BB962C8B-B14F-4D97-AF65-F5344CB8AC3E}">
        <p14:creationId xmlns:p14="http://schemas.microsoft.com/office/powerpoint/2010/main" val="35129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7"/>
          <p:cNvSpPr>
            <a:spLocks noGrp="1" noChangeArrowheads="1"/>
          </p:cNvSpPr>
          <p:nvPr>
            <p:ph type="body" idx="1"/>
          </p:nvPr>
        </p:nvSpPr>
        <p:spPr>
          <a:xfrm>
            <a:off x="609603" y="1409644"/>
            <a:ext cx="6960240" cy="4038712"/>
          </a:xfrm>
          <a:noFill/>
        </p:spPr>
        <p:txBody>
          <a:bodyPr/>
          <a:lstStyle/>
          <a:p>
            <a:pPr marL="0" indent="0" eaLnBrk="1" hangingPunct="1">
              <a:spcBef>
                <a:spcPts val="0"/>
              </a:spcBef>
              <a:spcAft>
                <a:spcPts val="1200"/>
              </a:spcAft>
              <a:buNone/>
            </a:pPr>
            <a:r>
              <a:rPr lang="en-US" dirty="0"/>
              <a:t>Intended for basin scale studies</a:t>
            </a:r>
          </a:p>
          <a:p>
            <a:pPr marL="0" indent="0" eaLnBrk="1" hangingPunct="1">
              <a:spcBef>
                <a:spcPts val="0"/>
              </a:spcBef>
              <a:spcAft>
                <a:spcPts val="0"/>
              </a:spcAft>
              <a:buNone/>
            </a:pPr>
            <a:r>
              <a:rPr lang="en-US" dirty="0"/>
              <a:t>Simulates:</a:t>
            </a:r>
          </a:p>
          <a:p>
            <a:pPr eaLnBrk="1" hangingPunct="1">
              <a:spcBef>
                <a:spcPts val="400"/>
              </a:spcBef>
            </a:pPr>
            <a:r>
              <a:rPr lang="en-US" dirty="0"/>
              <a:t>Kinematic-wave approximation of Richards’ equation</a:t>
            </a:r>
          </a:p>
          <a:p>
            <a:pPr eaLnBrk="1" hangingPunct="1">
              <a:spcBef>
                <a:spcPts val="400"/>
              </a:spcBef>
            </a:pPr>
            <a:r>
              <a:rPr lang="en-US" dirty="0"/>
              <a:t>ET (unsaturated and saturated)</a:t>
            </a:r>
          </a:p>
          <a:p>
            <a:pPr eaLnBrk="1" hangingPunct="1">
              <a:spcBef>
                <a:spcPts val="400"/>
              </a:spcBef>
            </a:pPr>
            <a:r>
              <a:rPr lang="en-US" dirty="0"/>
              <a:t>Spring discharge (groundwater discharge to land surface)</a:t>
            </a:r>
          </a:p>
          <a:p>
            <a:pPr eaLnBrk="1" hangingPunct="1">
              <a:spcBef>
                <a:spcPts val="400"/>
              </a:spcBef>
            </a:pPr>
            <a:r>
              <a:rPr lang="en-US" dirty="0"/>
              <a:t>Saturation excess (rejected infiltration)</a:t>
            </a:r>
          </a:p>
        </p:txBody>
      </p:sp>
      <p:sp>
        <p:nvSpPr>
          <p:cNvPr id="3" name="Title 2">
            <a:extLst>
              <a:ext uri="{FF2B5EF4-FFF2-40B4-BE49-F238E27FC236}">
                <a16:creationId xmlns:a16="http://schemas.microsoft.com/office/drawing/2014/main" id="{A0EF1773-56FE-A74A-A8F3-8FAD8CD3CB2C}"/>
              </a:ext>
            </a:extLst>
          </p:cNvPr>
          <p:cNvSpPr>
            <a:spLocks noGrp="1"/>
          </p:cNvSpPr>
          <p:nvPr>
            <p:ph type="title"/>
          </p:nvPr>
        </p:nvSpPr>
        <p:spPr/>
        <p:txBody>
          <a:bodyPr/>
          <a:lstStyle/>
          <a:p>
            <a:r>
              <a:rPr lang="en-US" dirty="0"/>
              <a:t>Unsaturated Zone Flow (UZF6) Package</a:t>
            </a:r>
          </a:p>
        </p:txBody>
      </p:sp>
      <p:grpSp>
        <p:nvGrpSpPr>
          <p:cNvPr id="4" name="Group 3">
            <a:extLst>
              <a:ext uri="{FF2B5EF4-FFF2-40B4-BE49-F238E27FC236}">
                <a16:creationId xmlns:a16="http://schemas.microsoft.com/office/drawing/2014/main" id="{DA85AF8A-24A4-BF4E-A6D1-719BAE5938F1}"/>
              </a:ext>
            </a:extLst>
          </p:cNvPr>
          <p:cNvGrpSpPr>
            <a:grpSpLocks noChangeAspect="1"/>
          </p:cNvGrpSpPr>
          <p:nvPr/>
        </p:nvGrpSpPr>
        <p:grpSpPr>
          <a:xfrm>
            <a:off x="7812911" y="2926685"/>
            <a:ext cx="4238719" cy="3778915"/>
            <a:chOff x="1404851" y="990121"/>
            <a:chExt cx="3217026" cy="2911533"/>
          </a:xfrm>
        </p:grpSpPr>
        <p:pic>
          <p:nvPicPr>
            <p:cNvPr id="7" name="Picture 6">
              <a:extLst>
                <a:ext uri="{FF2B5EF4-FFF2-40B4-BE49-F238E27FC236}">
                  <a16:creationId xmlns:a16="http://schemas.microsoft.com/office/drawing/2014/main" id="{C0059083-2CF5-AB49-A996-51C35BF7EB3B}"/>
                </a:ext>
              </a:extLst>
            </p:cNvPr>
            <p:cNvPicPr>
              <a:picLocks noChangeAspect="1"/>
            </p:cNvPicPr>
            <p:nvPr/>
          </p:nvPicPr>
          <p:blipFill rotWithShape="1">
            <a:blip r:embed="rId2"/>
            <a:srcRect l="5382" t="15877" r="2527" b="19736"/>
            <a:stretch/>
          </p:blipFill>
          <p:spPr>
            <a:xfrm>
              <a:off x="1404851" y="990121"/>
              <a:ext cx="3217026" cy="2911533"/>
            </a:xfrm>
            <a:prstGeom prst="rect">
              <a:avLst/>
            </a:prstGeom>
          </p:spPr>
        </p:pic>
        <p:sp>
          <p:nvSpPr>
            <p:cNvPr id="10" name="Rectangle 9">
              <a:extLst>
                <a:ext uri="{FF2B5EF4-FFF2-40B4-BE49-F238E27FC236}">
                  <a16:creationId xmlns:a16="http://schemas.microsoft.com/office/drawing/2014/main" id="{81EAD4DB-396A-DE43-BB0F-0EE53EF9B0AE}"/>
                </a:ext>
              </a:extLst>
            </p:cNvPr>
            <p:cNvSpPr/>
            <p:nvPr/>
          </p:nvSpPr>
          <p:spPr bwMode="auto">
            <a:xfrm>
              <a:off x="2286001" y="1850271"/>
              <a:ext cx="800100" cy="751957"/>
            </a:xfrm>
            <a:prstGeom prst="rect">
              <a:avLst/>
            </a:prstGeom>
            <a:noFill/>
            <a:ln w="50800" cap="flat" cmpd="sng" algn="ctr">
              <a:solidFill>
                <a:srgbClr val="FFFF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eaLnBrk="1" hangingPunct="1"/>
              <a:endParaRPr lang="en-US" sz="2800">
                <a:latin typeface="Times New Roman" pitchFamily="18" charset="0"/>
              </a:endParaRPr>
            </a:p>
          </p:txBody>
        </p:sp>
      </p:grpSp>
    </p:spTree>
    <p:extLst>
      <p:ext uri="{BB962C8B-B14F-4D97-AF65-F5344CB8AC3E}">
        <p14:creationId xmlns:p14="http://schemas.microsoft.com/office/powerpoint/2010/main" val="1158781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77FAEE-3B64-ED42-9054-E2B32B31910C}"/>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
        <p:nvSpPr>
          <p:cNvPr id="7" name="Title 6"/>
          <p:cNvSpPr>
            <a:spLocks noGrp="1"/>
          </p:cNvSpPr>
          <p:nvPr>
            <p:ph type="title"/>
          </p:nvPr>
        </p:nvSpPr>
        <p:spPr/>
        <p:txBody>
          <a:bodyPr/>
          <a:lstStyle/>
          <a:p>
            <a:r>
              <a:rPr lang="en-US" dirty="0"/>
              <a:t>Water Mover (MVR6) Package	</a:t>
            </a:r>
          </a:p>
        </p:txBody>
      </p:sp>
      <p:sp>
        <p:nvSpPr>
          <p:cNvPr id="8" name="Content Placeholder 7"/>
          <p:cNvSpPr>
            <a:spLocks noGrp="1"/>
          </p:cNvSpPr>
          <p:nvPr>
            <p:ph idx="1"/>
          </p:nvPr>
        </p:nvSpPr>
        <p:spPr/>
        <p:txBody>
          <a:bodyPr/>
          <a:lstStyle/>
          <a:p>
            <a:r>
              <a:rPr lang="en-US" dirty="0"/>
              <a:t>Generalized package for transferring water from one MODFLOW package to another</a:t>
            </a:r>
          </a:p>
          <a:p>
            <a:r>
              <a:rPr lang="en-US" dirty="0"/>
              <a:t>Water can be transferred from a “provider” to a “receiver” subject to simplified rules</a:t>
            </a:r>
          </a:p>
          <a:p>
            <a:r>
              <a:rPr lang="en-US" dirty="0"/>
              <a:t>All transfers are tracked in a water budget</a:t>
            </a:r>
          </a:p>
        </p:txBody>
      </p:sp>
      <p:pic>
        <p:nvPicPr>
          <p:cNvPr id="3" name="Picture 2">
            <a:extLst>
              <a:ext uri="{FF2B5EF4-FFF2-40B4-BE49-F238E27FC236}">
                <a16:creationId xmlns:a16="http://schemas.microsoft.com/office/drawing/2014/main" id="{230FD8BC-FEF3-844C-A700-4D30E5A9AB09}"/>
              </a:ext>
            </a:extLst>
          </p:cNvPr>
          <p:cNvPicPr>
            <a:picLocks noChangeAspect="1"/>
          </p:cNvPicPr>
          <p:nvPr/>
        </p:nvPicPr>
        <p:blipFill>
          <a:blip r:embed="rId3"/>
          <a:stretch>
            <a:fillRect/>
          </a:stretch>
        </p:blipFill>
        <p:spPr>
          <a:xfrm>
            <a:off x="229200" y="4400925"/>
            <a:ext cx="3559736" cy="2076075"/>
          </a:xfrm>
          <a:prstGeom prst="rect">
            <a:avLst/>
          </a:prstGeom>
        </p:spPr>
      </p:pic>
      <p:pic>
        <p:nvPicPr>
          <p:cNvPr id="10" name="Picture 9" descr="Diagram&#10;&#10;Description automatically generated">
            <a:extLst>
              <a:ext uri="{FF2B5EF4-FFF2-40B4-BE49-F238E27FC236}">
                <a16:creationId xmlns:a16="http://schemas.microsoft.com/office/drawing/2014/main" id="{935F6CAB-F103-2149-A924-4088B1368A7E}"/>
              </a:ext>
            </a:extLst>
          </p:cNvPr>
          <p:cNvPicPr>
            <a:picLocks noChangeAspect="1"/>
          </p:cNvPicPr>
          <p:nvPr/>
        </p:nvPicPr>
        <p:blipFill>
          <a:blip r:embed="rId4"/>
          <a:stretch>
            <a:fillRect/>
          </a:stretch>
        </p:blipFill>
        <p:spPr>
          <a:xfrm>
            <a:off x="8121355" y="4400926"/>
            <a:ext cx="3884747" cy="2045333"/>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B237EDC6-5F57-0843-82B6-95EEF74A434D}"/>
              </a:ext>
            </a:extLst>
          </p:cNvPr>
          <p:cNvPicPr>
            <a:picLocks noChangeAspect="1"/>
          </p:cNvPicPr>
          <p:nvPr/>
        </p:nvPicPr>
        <p:blipFill>
          <a:blip r:embed="rId5"/>
          <a:stretch>
            <a:fillRect/>
          </a:stretch>
        </p:blipFill>
        <p:spPr>
          <a:xfrm>
            <a:off x="4067736" y="4400925"/>
            <a:ext cx="3760435" cy="2076075"/>
          </a:xfrm>
          <a:prstGeom prst="rect">
            <a:avLst/>
          </a:prstGeom>
        </p:spPr>
      </p:pic>
    </p:spTree>
    <p:extLst>
      <p:ext uri="{BB962C8B-B14F-4D97-AF65-F5344CB8AC3E}">
        <p14:creationId xmlns:p14="http://schemas.microsoft.com/office/powerpoint/2010/main" val="900017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9EA4-3E40-F546-9A76-F3EC757A4480}"/>
              </a:ext>
            </a:extLst>
          </p:cNvPr>
          <p:cNvSpPr>
            <a:spLocks noGrp="1"/>
          </p:cNvSpPr>
          <p:nvPr>
            <p:ph type="title"/>
          </p:nvPr>
        </p:nvSpPr>
        <p:spPr/>
        <p:txBody>
          <a:bodyPr/>
          <a:lstStyle/>
          <a:p>
            <a:r>
              <a:rPr lang="en-US" dirty="0"/>
              <a:t>Examples Document</a:t>
            </a:r>
          </a:p>
        </p:txBody>
      </p:sp>
      <p:pic>
        <p:nvPicPr>
          <p:cNvPr id="4" name="Picture 3">
            <a:extLst>
              <a:ext uri="{FF2B5EF4-FFF2-40B4-BE49-F238E27FC236}">
                <a16:creationId xmlns:a16="http://schemas.microsoft.com/office/drawing/2014/main" id="{49D44C64-315C-ED41-BDBD-2E3C332E1208}"/>
              </a:ext>
            </a:extLst>
          </p:cNvPr>
          <p:cNvPicPr>
            <a:picLocks noChangeAspect="1"/>
          </p:cNvPicPr>
          <p:nvPr/>
        </p:nvPicPr>
        <p:blipFill>
          <a:blip r:embed="rId2"/>
          <a:stretch>
            <a:fillRect/>
          </a:stretch>
        </p:blipFill>
        <p:spPr>
          <a:xfrm>
            <a:off x="1832099" y="1295400"/>
            <a:ext cx="3615142" cy="4684105"/>
          </a:xfrm>
          <a:prstGeom prst="rect">
            <a:avLst/>
          </a:prstGeom>
        </p:spPr>
      </p:pic>
      <p:pic>
        <p:nvPicPr>
          <p:cNvPr id="3" name="Picture 2">
            <a:extLst>
              <a:ext uri="{FF2B5EF4-FFF2-40B4-BE49-F238E27FC236}">
                <a16:creationId xmlns:a16="http://schemas.microsoft.com/office/drawing/2014/main" id="{38DD5F5E-F8A5-D441-B3F7-70AA6F8BECA8}"/>
              </a:ext>
            </a:extLst>
          </p:cNvPr>
          <p:cNvPicPr>
            <a:picLocks noChangeAspect="1"/>
          </p:cNvPicPr>
          <p:nvPr/>
        </p:nvPicPr>
        <p:blipFill>
          <a:blip r:embed="rId3"/>
          <a:stretch>
            <a:fillRect/>
          </a:stretch>
        </p:blipFill>
        <p:spPr>
          <a:xfrm>
            <a:off x="5783760" y="152400"/>
            <a:ext cx="3213279" cy="3213279"/>
          </a:xfrm>
          <a:prstGeom prst="rect">
            <a:avLst/>
          </a:prstGeom>
        </p:spPr>
      </p:pic>
      <p:pic>
        <p:nvPicPr>
          <p:cNvPr id="5" name="Picture 4">
            <a:extLst>
              <a:ext uri="{FF2B5EF4-FFF2-40B4-BE49-F238E27FC236}">
                <a16:creationId xmlns:a16="http://schemas.microsoft.com/office/drawing/2014/main" id="{B994C1F1-02C9-4348-8E95-C25D7DE72DCD}"/>
              </a:ext>
            </a:extLst>
          </p:cNvPr>
          <p:cNvPicPr>
            <a:picLocks noChangeAspect="1"/>
          </p:cNvPicPr>
          <p:nvPr/>
        </p:nvPicPr>
        <p:blipFill>
          <a:blip r:embed="rId4"/>
          <a:stretch>
            <a:fillRect/>
          </a:stretch>
        </p:blipFill>
        <p:spPr>
          <a:xfrm>
            <a:off x="6021787" y="3492322"/>
            <a:ext cx="2737223" cy="3242556"/>
          </a:xfrm>
          <a:prstGeom prst="rect">
            <a:avLst/>
          </a:prstGeom>
        </p:spPr>
      </p:pic>
      <p:pic>
        <p:nvPicPr>
          <p:cNvPr id="8" name="Picture 7">
            <a:extLst>
              <a:ext uri="{FF2B5EF4-FFF2-40B4-BE49-F238E27FC236}">
                <a16:creationId xmlns:a16="http://schemas.microsoft.com/office/drawing/2014/main" id="{89408169-D913-814B-BEBF-1DB251ED8104}"/>
              </a:ext>
            </a:extLst>
          </p:cNvPr>
          <p:cNvPicPr>
            <a:picLocks noChangeAspect="1"/>
          </p:cNvPicPr>
          <p:nvPr/>
        </p:nvPicPr>
        <p:blipFill>
          <a:blip r:embed="rId5"/>
          <a:stretch>
            <a:fillRect/>
          </a:stretch>
        </p:blipFill>
        <p:spPr>
          <a:xfrm>
            <a:off x="8806898" y="3719462"/>
            <a:ext cx="3274755" cy="2788276"/>
          </a:xfrm>
          <a:prstGeom prst="rect">
            <a:avLst/>
          </a:prstGeom>
        </p:spPr>
      </p:pic>
      <p:pic>
        <p:nvPicPr>
          <p:cNvPr id="9" name="Picture 8">
            <a:extLst>
              <a:ext uri="{FF2B5EF4-FFF2-40B4-BE49-F238E27FC236}">
                <a16:creationId xmlns:a16="http://schemas.microsoft.com/office/drawing/2014/main" id="{F2DE430C-1FE7-E144-811D-25492B21677F}"/>
              </a:ext>
            </a:extLst>
          </p:cNvPr>
          <p:cNvPicPr>
            <a:picLocks noChangeAspect="1"/>
          </p:cNvPicPr>
          <p:nvPr/>
        </p:nvPicPr>
        <p:blipFill>
          <a:blip r:embed="rId6"/>
          <a:stretch>
            <a:fillRect/>
          </a:stretch>
        </p:blipFill>
        <p:spPr>
          <a:xfrm>
            <a:off x="9048322" y="364900"/>
            <a:ext cx="2870597" cy="2788277"/>
          </a:xfrm>
          <a:prstGeom prst="rect">
            <a:avLst/>
          </a:prstGeom>
        </p:spPr>
      </p:pic>
    </p:spTree>
    <p:extLst>
      <p:ext uri="{BB962C8B-B14F-4D97-AF65-F5344CB8AC3E}">
        <p14:creationId xmlns:p14="http://schemas.microsoft.com/office/powerpoint/2010/main" val="2594073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D316-C6C4-9340-8390-A01E7B2E606F}"/>
              </a:ext>
            </a:extLst>
          </p:cNvPr>
          <p:cNvSpPr>
            <a:spLocks noGrp="1"/>
          </p:cNvSpPr>
          <p:nvPr>
            <p:ph type="title"/>
          </p:nvPr>
        </p:nvSpPr>
        <p:spPr/>
        <p:txBody>
          <a:bodyPr/>
          <a:lstStyle/>
          <a:p>
            <a:r>
              <a:rPr lang="en-US" dirty="0"/>
              <a:t>Multi-Model Coupling</a:t>
            </a:r>
          </a:p>
        </p:txBody>
      </p:sp>
      <p:sp>
        <p:nvSpPr>
          <p:cNvPr id="8" name="Content Placeholder 7">
            <a:extLst>
              <a:ext uri="{FF2B5EF4-FFF2-40B4-BE49-F238E27FC236}">
                <a16:creationId xmlns:a16="http://schemas.microsoft.com/office/drawing/2014/main" id="{CC5B2725-6E8B-F64B-8615-12EF25EA039E}"/>
              </a:ext>
            </a:extLst>
          </p:cNvPr>
          <p:cNvSpPr>
            <a:spLocks noGrp="1"/>
          </p:cNvSpPr>
          <p:nvPr>
            <p:ph sz="half" idx="1"/>
          </p:nvPr>
        </p:nvSpPr>
        <p:spPr/>
        <p:txBody>
          <a:bodyPr/>
          <a:lstStyle/>
          <a:p>
            <a:r>
              <a:rPr lang="en-US" sz="2667" dirty="0"/>
              <a:t>Any number of models can be included in a simulation</a:t>
            </a:r>
          </a:p>
          <a:p>
            <a:r>
              <a:rPr lang="en-US" sz="2667" dirty="0"/>
              <a:t>Models coupled at matrix level</a:t>
            </a:r>
          </a:p>
          <a:p>
            <a:r>
              <a:rPr lang="en-US" sz="2667" dirty="0"/>
              <a:t>Flexibility supports coupling of parent, child, grandchild models, stacked models or adjacent models</a:t>
            </a:r>
          </a:p>
        </p:txBody>
      </p:sp>
      <p:pic>
        <p:nvPicPr>
          <p:cNvPr id="4" name="Picture 3">
            <a:extLst>
              <a:ext uri="{FF2B5EF4-FFF2-40B4-BE49-F238E27FC236}">
                <a16:creationId xmlns:a16="http://schemas.microsoft.com/office/drawing/2014/main" id="{F8640CF6-C1B2-DA46-9F5F-AB7FF7AC5BA6}"/>
              </a:ext>
            </a:extLst>
          </p:cNvPr>
          <p:cNvPicPr>
            <a:picLocks noChangeAspect="1"/>
          </p:cNvPicPr>
          <p:nvPr/>
        </p:nvPicPr>
        <p:blipFill>
          <a:blip r:embed="rId3"/>
          <a:stretch>
            <a:fillRect/>
          </a:stretch>
        </p:blipFill>
        <p:spPr>
          <a:xfrm>
            <a:off x="5855379" y="1249535"/>
            <a:ext cx="6870024" cy="4998711"/>
          </a:xfrm>
          <a:prstGeom prst="rect">
            <a:avLst/>
          </a:prstGeom>
        </p:spPr>
      </p:pic>
      <p:pic>
        <p:nvPicPr>
          <p:cNvPr id="6" name="Picture 5">
            <a:extLst>
              <a:ext uri="{FF2B5EF4-FFF2-40B4-BE49-F238E27FC236}">
                <a16:creationId xmlns:a16="http://schemas.microsoft.com/office/drawing/2014/main" id="{02DADFB7-3535-2E45-AD8E-2223547F5F2B}"/>
              </a:ext>
            </a:extLst>
          </p:cNvPr>
          <p:cNvPicPr>
            <a:picLocks noChangeAspect="1"/>
          </p:cNvPicPr>
          <p:nvPr/>
        </p:nvPicPr>
        <p:blipFill>
          <a:blip r:embed="rId4"/>
          <a:stretch>
            <a:fillRect/>
          </a:stretch>
        </p:blipFill>
        <p:spPr>
          <a:xfrm>
            <a:off x="6248403" y="1156859"/>
            <a:ext cx="6245476" cy="4544283"/>
          </a:xfrm>
          <a:prstGeom prst="rect">
            <a:avLst/>
          </a:prstGeom>
        </p:spPr>
      </p:pic>
    </p:spTree>
    <p:extLst>
      <p:ext uri="{BB962C8B-B14F-4D97-AF65-F5344CB8AC3E}">
        <p14:creationId xmlns:p14="http://schemas.microsoft.com/office/powerpoint/2010/main" val="4011863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77FAEE-3B64-ED42-9054-E2B32B31910C}"/>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
        <p:nvSpPr>
          <p:cNvPr id="7" name="Title 6"/>
          <p:cNvSpPr>
            <a:spLocks noGrp="1"/>
          </p:cNvSpPr>
          <p:nvPr>
            <p:ph type="title"/>
          </p:nvPr>
        </p:nvSpPr>
        <p:spPr/>
        <p:txBody>
          <a:bodyPr/>
          <a:lstStyle/>
          <a:p>
            <a:r>
              <a:rPr lang="en-US" dirty="0" err="1"/>
              <a:t>FloPy</a:t>
            </a:r>
            <a:r>
              <a:rPr lang="en-US" dirty="0"/>
              <a:t>	</a:t>
            </a:r>
          </a:p>
        </p:txBody>
      </p:sp>
      <p:pic>
        <p:nvPicPr>
          <p:cNvPr id="5" name="Picture 4">
            <a:extLst>
              <a:ext uri="{FF2B5EF4-FFF2-40B4-BE49-F238E27FC236}">
                <a16:creationId xmlns:a16="http://schemas.microsoft.com/office/drawing/2014/main" id="{0B78B947-3D9F-A848-BF0D-D697F82B583A}"/>
              </a:ext>
            </a:extLst>
          </p:cNvPr>
          <p:cNvPicPr>
            <a:picLocks noChangeAspect="1"/>
          </p:cNvPicPr>
          <p:nvPr/>
        </p:nvPicPr>
        <p:blipFill>
          <a:blip r:embed="rId3"/>
          <a:stretch>
            <a:fillRect/>
          </a:stretch>
        </p:blipFill>
        <p:spPr>
          <a:xfrm>
            <a:off x="92598" y="1052796"/>
            <a:ext cx="6129614" cy="5234582"/>
          </a:xfrm>
          <a:prstGeom prst="rect">
            <a:avLst/>
          </a:prstGeom>
        </p:spPr>
      </p:pic>
      <p:pic>
        <p:nvPicPr>
          <p:cNvPr id="6" name="Picture 5">
            <a:extLst>
              <a:ext uri="{FF2B5EF4-FFF2-40B4-BE49-F238E27FC236}">
                <a16:creationId xmlns:a16="http://schemas.microsoft.com/office/drawing/2014/main" id="{49D3DAB6-0E58-0345-BE81-C8FAA601E5D0}"/>
              </a:ext>
            </a:extLst>
          </p:cNvPr>
          <p:cNvPicPr>
            <a:picLocks noChangeAspect="1"/>
          </p:cNvPicPr>
          <p:nvPr/>
        </p:nvPicPr>
        <p:blipFill>
          <a:blip r:embed="rId4"/>
          <a:stretch>
            <a:fillRect/>
          </a:stretch>
        </p:blipFill>
        <p:spPr>
          <a:xfrm>
            <a:off x="6438450" y="1052796"/>
            <a:ext cx="5660952" cy="5234582"/>
          </a:xfrm>
          <a:prstGeom prst="rect">
            <a:avLst/>
          </a:prstGeom>
        </p:spPr>
      </p:pic>
    </p:spTree>
    <p:extLst>
      <p:ext uri="{BB962C8B-B14F-4D97-AF65-F5344CB8AC3E}">
        <p14:creationId xmlns:p14="http://schemas.microsoft.com/office/powerpoint/2010/main" val="726394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7FC4C2-68E1-9344-8B8F-06B91D649CAC}"/>
              </a:ext>
            </a:extLst>
          </p:cNvPr>
          <p:cNvSpPr txBox="1"/>
          <p:nvPr/>
        </p:nvSpPr>
        <p:spPr>
          <a:xfrm>
            <a:off x="3860800" y="2957077"/>
            <a:ext cx="5011308" cy="913007"/>
          </a:xfrm>
          <a:prstGeom prst="rect">
            <a:avLst/>
          </a:prstGeom>
          <a:noFill/>
        </p:spPr>
        <p:txBody>
          <a:bodyPr wrap="none" rtlCol="0">
            <a:spAutoFit/>
          </a:bodyPr>
          <a:lstStyle/>
          <a:p>
            <a:r>
              <a:rPr lang="en-US" sz="5333" dirty="0">
                <a:solidFill>
                  <a:schemeClr val="bg1"/>
                </a:solidFill>
                <a:effectLst>
                  <a:glow rad="1028700">
                    <a:schemeClr val="accent1">
                      <a:alpha val="40000"/>
                    </a:schemeClr>
                  </a:glow>
                  <a:outerShdw blurRad="50800" dist="38100" algn="l" rotWithShape="0">
                    <a:prstClr val="black">
                      <a:alpha val="40000"/>
                    </a:prstClr>
                  </a:outerShdw>
                  <a:reflection stA="49000" endPos="0" dist="50800" dir="5400000" sy="-100000" algn="bl" rotWithShape="0"/>
                </a:effectLst>
              </a:rPr>
              <a:t>Any Questions?</a:t>
            </a:r>
          </a:p>
        </p:txBody>
      </p:sp>
    </p:spTree>
    <p:extLst>
      <p:ext uri="{BB962C8B-B14F-4D97-AF65-F5344CB8AC3E}">
        <p14:creationId xmlns:p14="http://schemas.microsoft.com/office/powerpoint/2010/main" val="221691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1759-968A-2248-A517-A337C0293CF8}"/>
              </a:ext>
            </a:extLst>
          </p:cNvPr>
          <p:cNvSpPr>
            <a:spLocks noGrp="1"/>
          </p:cNvSpPr>
          <p:nvPr>
            <p:ph type="title"/>
          </p:nvPr>
        </p:nvSpPr>
        <p:spPr/>
        <p:txBody>
          <a:bodyPr/>
          <a:lstStyle/>
          <a:p>
            <a:r>
              <a:rPr lang="en-US" dirty="0"/>
              <a:t>Nested Grids</a:t>
            </a:r>
          </a:p>
        </p:txBody>
      </p:sp>
      <p:pic>
        <p:nvPicPr>
          <p:cNvPr id="3" name="Picture 2" descr="D:\users\langevin\ModelDevelopment\mfusg\presentations\2013_MODFLOW_Langevin\test_grids\structured\pp_lgr03.tif">
            <a:extLst>
              <a:ext uri="{FF2B5EF4-FFF2-40B4-BE49-F238E27FC236}">
                <a16:creationId xmlns:a16="http://schemas.microsoft.com/office/drawing/2014/main" id="{7213D948-9FAA-054B-9F2E-57EB688E40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105" y="1908810"/>
            <a:ext cx="6817674" cy="326898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03B34155-9424-9C4B-8509-350D0D58FD89}"/>
              </a:ext>
            </a:extLst>
          </p:cNvPr>
          <p:cNvSpPr txBox="1"/>
          <p:nvPr/>
        </p:nvSpPr>
        <p:spPr>
          <a:xfrm>
            <a:off x="3214840" y="2362200"/>
            <a:ext cx="864339" cy="369332"/>
          </a:xfrm>
          <a:prstGeom prst="rect">
            <a:avLst/>
          </a:prstGeom>
          <a:noFill/>
        </p:spPr>
        <p:txBody>
          <a:bodyPr wrap="none" rtlCol="0">
            <a:spAutoFit/>
          </a:bodyPr>
          <a:lstStyle/>
          <a:p>
            <a:r>
              <a:rPr lang="en-US" sz="1800" dirty="0">
                <a:solidFill>
                  <a:schemeClr val="bg1"/>
                </a:solidFill>
              </a:rPr>
              <a:t>Parent</a:t>
            </a:r>
          </a:p>
        </p:txBody>
      </p:sp>
      <p:sp>
        <p:nvSpPr>
          <p:cNvPr id="5" name="TextBox 4">
            <a:extLst>
              <a:ext uri="{FF2B5EF4-FFF2-40B4-BE49-F238E27FC236}">
                <a16:creationId xmlns:a16="http://schemas.microsoft.com/office/drawing/2014/main" id="{3ADCC2F0-DC2E-6348-BB9B-90AFC9A52C07}"/>
              </a:ext>
            </a:extLst>
          </p:cNvPr>
          <p:cNvSpPr txBox="1"/>
          <p:nvPr/>
        </p:nvSpPr>
        <p:spPr>
          <a:xfrm>
            <a:off x="5029201" y="2819400"/>
            <a:ext cx="902811" cy="369332"/>
          </a:xfrm>
          <a:prstGeom prst="rect">
            <a:avLst/>
          </a:prstGeom>
          <a:noFill/>
        </p:spPr>
        <p:txBody>
          <a:bodyPr wrap="none" rtlCol="0">
            <a:spAutoFit/>
          </a:bodyPr>
          <a:lstStyle/>
          <a:p>
            <a:r>
              <a:rPr lang="en-US" sz="1800" dirty="0">
                <a:solidFill>
                  <a:schemeClr val="bg1"/>
                </a:solidFill>
              </a:rPr>
              <a:t>Child 2</a:t>
            </a:r>
          </a:p>
        </p:txBody>
      </p:sp>
      <p:sp>
        <p:nvSpPr>
          <p:cNvPr id="6" name="TextBox 5">
            <a:extLst>
              <a:ext uri="{FF2B5EF4-FFF2-40B4-BE49-F238E27FC236}">
                <a16:creationId xmlns:a16="http://schemas.microsoft.com/office/drawing/2014/main" id="{F1571B49-D2FD-1B43-93EA-A2144E0CC17B}"/>
              </a:ext>
            </a:extLst>
          </p:cNvPr>
          <p:cNvSpPr txBox="1"/>
          <p:nvPr/>
        </p:nvSpPr>
        <p:spPr>
          <a:xfrm>
            <a:off x="3429000" y="3813929"/>
            <a:ext cx="1300356" cy="369332"/>
          </a:xfrm>
          <a:prstGeom prst="rect">
            <a:avLst/>
          </a:prstGeom>
          <a:noFill/>
        </p:spPr>
        <p:txBody>
          <a:bodyPr wrap="none" rtlCol="0">
            <a:spAutoFit/>
          </a:bodyPr>
          <a:lstStyle/>
          <a:p>
            <a:r>
              <a:rPr lang="en-US" sz="1800" dirty="0">
                <a:solidFill>
                  <a:schemeClr val="bg1"/>
                </a:solidFill>
              </a:rPr>
              <a:t>Grandchild</a:t>
            </a:r>
          </a:p>
        </p:txBody>
      </p:sp>
      <p:sp>
        <p:nvSpPr>
          <p:cNvPr id="7" name="TextBox 6">
            <a:extLst>
              <a:ext uri="{FF2B5EF4-FFF2-40B4-BE49-F238E27FC236}">
                <a16:creationId xmlns:a16="http://schemas.microsoft.com/office/drawing/2014/main" id="{9FE2EA9E-9D80-BF48-A715-4BEE0D139E06}"/>
              </a:ext>
            </a:extLst>
          </p:cNvPr>
          <p:cNvSpPr txBox="1"/>
          <p:nvPr/>
        </p:nvSpPr>
        <p:spPr>
          <a:xfrm>
            <a:off x="6841084" y="2450068"/>
            <a:ext cx="902811" cy="369332"/>
          </a:xfrm>
          <a:prstGeom prst="rect">
            <a:avLst/>
          </a:prstGeom>
          <a:noFill/>
        </p:spPr>
        <p:txBody>
          <a:bodyPr wrap="none" rtlCol="0">
            <a:spAutoFit/>
          </a:bodyPr>
          <a:lstStyle/>
          <a:p>
            <a:r>
              <a:rPr lang="en-US" sz="1800" dirty="0">
                <a:solidFill>
                  <a:schemeClr val="bg1"/>
                </a:solidFill>
              </a:rPr>
              <a:t>Child 1</a:t>
            </a:r>
          </a:p>
        </p:txBody>
      </p:sp>
      <p:cxnSp>
        <p:nvCxnSpPr>
          <p:cNvPr id="9" name="Straight Arrow Connector 8">
            <a:extLst>
              <a:ext uri="{FF2B5EF4-FFF2-40B4-BE49-F238E27FC236}">
                <a16:creationId xmlns:a16="http://schemas.microsoft.com/office/drawing/2014/main" id="{5F86430C-15FD-E845-B45C-E9282E0420DF}"/>
              </a:ext>
            </a:extLst>
          </p:cNvPr>
          <p:cNvCxnSpPr/>
          <p:nvPr/>
        </p:nvCxnSpPr>
        <p:spPr bwMode="auto">
          <a:xfrm>
            <a:off x="3647008" y="2703076"/>
            <a:ext cx="304800" cy="641866"/>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9B0C305F-801C-EC4E-88EB-6231C9382400}"/>
              </a:ext>
            </a:extLst>
          </p:cNvPr>
          <p:cNvCxnSpPr>
            <a:cxnSpLocks/>
          </p:cNvCxnSpPr>
          <p:nvPr/>
        </p:nvCxnSpPr>
        <p:spPr bwMode="auto">
          <a:xfrm flipV="1">
            <a:off x="4724400" y="3802142"/>
            <a:ext cx="304800" cy="208240"/>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5B648A59-52E7-8E42-BD00-A88987330E50}"/>
              </a:ext>
            </a:extLst>
          </p:cNvPr>
          <p:cNvCxnSpPr>
            <a:cxnSpLocks/>
          </p:cNvCxnSpPr>
          <p:nvPr/>
        </p:nvCxnSpPr>
        <p:spPr bwMode="auto">
          <a:xfrm flipH="1">
            <a:off x="5410200" y="3184922"/>
            <a:ext cx="70406" cy="344864"/>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367079A4-9908-9F48-8C83-F4E99603556D}"/>
              </a:ext>
            </a:extLst>
          </p:cNvPr>
          <p:cNvCxnSpPr>
            <a:cxnSpLocks/>
            <a:stCxn id="7" idx="2"/>
          </p:cNvCxnSpPr>
          <p:nvPr/>
        </p:nvCxnSpPr>
        <p:spPr bwMode="auto">
          <a:xfrm flipH="1">
            <a:off x="7239001" y="2819400"/>
            <a:ext cx="53489" cy="365522"/>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reeform 12">
            <a:extLst>
              <a:ext uri="{FF2B5EF4-FFF2-40B4-BE49-F238E27FC236}">
                <a16:creationId xmlns:a16="http://schemas.microsoft.com/office/drawing/2014/main" id="{6635A1E3-9F8D-4442-B01B-42D2EC2B62CA}"/>
              </a:ext>
            </a:extLst>
          </p:cNvPr>
          <p:cNvSpPr/>
          <p:nvPr/>
        </p:nvSpPr>
        <p:spPr>
          <a:xfrm>
            <a:off x="4648200" y="3581400"/>
            <a:ext cx="762000" cy="2286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4" name="Freeform 13">
            <a:extLst>
              <a:ext uri="{FF2B5EF4-FFF2-40B4-BE49-F238E27FC236}">
                <a16:creationId xmlns:a16="http://schemas.microsoft.com/office/drawing/2014/main" id="{9E4B7EE7-9B24-1842-8A96-860ABEB629FF}"/>
              </a:ext>
            </a:extLst>
          </p:cNvPr>
          <p:cNvSpPr/>
          <p:nvPr/>
        </p:nvSpPr>
        <p:spPr>
          <a:xfrm>
            <a:off x="4343400" y="3276600"/>
            <a:ext cx="1828800" cy="7620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6" name="Freeform 15">
            <a:extLst>
              <a:ext uri="{FF2B5EF4-FFF2-40B4-BE49-F238E27FC236}">
                <a16:creationId xmlns:a16="http://schemas.microsoft.com/office/drawing/2014/main" id="{2963400D-E3B0-A44B-87F2-041B3061AF1E}"/>
              </a:ext>
            </a:extLst>
          </p:cNvPr>
          <p:cNvSpPr/>
          <p:nvPr/>
        </p:nvSpPr>
        <p:spPr>
          <a:xfrm>
            <a:off x="6781800" y="2971800"/>
            <a:ext cx="990600" cy="5334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229125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5B02-F505-7D4D-B3DD-06D86887BDC4}"/>
              </a:ext>
            </a:extLst>
          </p:cNvPr>
          <p:cNvSpPr>
            <a:spLocks noGrp="1"/>
          </p:cNvSpPr>
          <p:nvPr>
            <p:ph type="title"/>
          </p:nvPr>
        </p:nvSpPr>
        <p:spPr/>
        <p:txBody>
          <a:bodyPr/>
          <a:lstStyle/>
          <a:p>
            <a:r>
              <a:rPr lang="en-US" dirty="0"/>
              <a:t>Multi-Level Grid Nesting</a:t>
            </a:r>
          </a:p>
        </p:txBody>
      </p:sp>
      <p:pic>
        <p:nvPicPr>
          <p:cNvPr id="3" name="Picture 2">
            <a:extLst>
              <a:ext uri="{FF2B5EF4-FFF2-40B4-BE49-F238E27FC236}">
                <a16:creationId xmlns:a16="http://schemas.microsoft.com/office/drawing/2014/main" id="{1713E8AE-A777-914F-A92C-6AEDEC881F32}"/>
              </a:ext>
            </a:extLst>
          </p:cNvPr>
          <p:cNvPicPr>
            <a:picLocks noChangeAspect="1"/>
          </p:cNvPicPr>
          <p:nvPr/>
        </p:nvPicPr>
        <p:blipFill>
          <a:blip r:embed="rId3"/>
          <a:stretch>
            <a:fillRect/>
          </a:stretch>
        </p:blipFill>
        <p:spPr>
          <a:xfrm>
            <a:off x="2516909" y="1263284"/>
            <a:ext cx="7158182" cy="5289917"/>
          </a:xfrm>
          <a:prstGeom prst="rect">
            <a:avLst/>
          </a:prstGeom>
        </p:spPr>
      </p:pic>
      <p:pic>
        <p:nvPicPr>
          <p:cNvPr id="58" name="Picture 57" descr="D:\users\langevin\ModelDevelopment\mfusg\presentations\2013_MODFLOW_Langevin\test_grids\structured\pp_lgr03.tif">
            <a:extLst>
              <a:ext uri="{FF2B5EF4-FFF2-40B4-BE49-F238E27FC236}">
                <a16:creationId xmlns:a16="http://schemas.microsoft.com/office/drawing/2014/main" id="{CCB91CF7-AC2B-014D-98C5-5317BFEC9F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1" y="2209800"/>
            <a:ext cx="2172321" cy="10415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06241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Framework Simulation Components</a:t>
            </a:r>
          </a:p>
        </p:txBody>
      </p:sp>
      <p:sp>
        <p:nvSpPr>
          <p:cNvPr id="6" name="Content Placeholder 5"/>
          <p:cNvSpPr>
            <a:spLocks noGrp="1"/>
          </p:cNvSpPr>
          <p:nvPr>
            <p:ph idx="1"/>
          </p:nvPr>
        </p:nvSpPr>
        <p:spPr/>
        <p:txBody>
          <a:bodyPr/>
          <a:lstStyle/>
          <a:p>
            <a:r>
              <a:rPr lang="en-US" sz="1800" dirty="0"/>
              <a:t>Timing Module (TDIS)</a:t>
            </a:r>
          </a:p>
          <a:p>
            <a:pPr lvl="1"/>
            <a:r>
              <a:rPr lang="en-US" sz="1600" dirty="0"/>
              <a:t>One for all models</a:t>
            </a:r>
          </a:p>
          <a:p>
            <a:pPr lvl="1"/>
            <a:r>
              <a:rPr lang="en-US" sz="1600" dirty="0"/>
              <a:t>Stress-periods and timesteps</a:t>
            </a:r>
          </a:p>
          <a:p>
            <a:pPr lvl="1"/>
            <a:r>
              <a:rPr lang="en-US" sz="1600" dirty="0"/>
              <a:t>Adaptive timestep option</a:t>
            </a:r>
          </a:p>
          <a:p>
            <a:r>
              <a:rPr lang="en-US" sz="1800" dirty="0"/>
              <a:t>Solutions (IMS)</a:t>
            </a:r>
          </a:p>
          <a:p>
            <a:r>
              <a:rPr lang="en-US" sz="1800" dirty="0"/>
              <a:t>Model</a:t>
            </a:r>
          </a:p>
          <a:p>
            <a:pPr lvl="1"/>
            <a:r>
              <a:rPr lang="en-US" sz="1600" dirty="0"/>
              <a:t>GWF</a:t>
            </a:r>
          </a:p>
          <a:p>
            <a:pPr lvl="1"/>
            <a:r>
              <a:rPr lang="en-US" sz="1600" dirty="0"/>
              <a:t>GWT</a:t>
            </a:r>
          </a:p>
          <a:p>
            <a:r>
              <a:rPr lang="en-US" sz="1800" dirty="0"/>
              <a:t>Exchanges</a:t>
            </a:r>
          </a:p>
          <a:p>
            <a:pPr lvl="1"/>
            <a:r>
              <a:rPr lang="en-US" sz="1600" dirty="0"/>
              <a:t>GWF-GWF</a:t>
            </a:r>
          </a:p>
          <a:p>
            <a:pPr lvl="1"/>
            <a:r>
              <a:rPr lang="en-US" sz="1600" dirty="0"/>
              <a:t>GWF-GWT</a:t>
            </a:r>
          </a:p>
          <a:p>
            <a:pPr lvl="1"/>
            <a:r>
              <a:rPr lang="en-US" sz="1600" i="1" dirty="0"/>
              <a:t>GWT-GWT</a:t>
            </a:r>
          </a:p>
          <a:p>
            <a:r>
              <a:rPr lang="en-US" sz="1800" dirty="0"/>
              <a:t>Utilities</a:t>
            </a:r>
          </a:p>
          <a:p>
            <a:pPr lvl="1"/>
            <a:r>
              <a:rPr lang="en-US" sz="1600" dirty="0"/>
              <a:t>Timeseries</a:t>
            </a:r>
          </a:p>
          <a:p>
            <a:pPr lvl="1"/>
            <a:r>
              <a:rPr lang="en-US" sz="1600" dirty="0"/>
              <a:t>Observations</a:t>
            </a:r>
          </a:p>
        </p:txBody>
      </p:sp>
      <p:sp>
        <p:nvSpPr>
          <p:cNvPr id="20" name="Rounded Rectangle 19"/>
          <p:cNvSpPr/>
          <p:nvPr/>
        </p:nvSpPr>
        <p:spPr>
          <a:xfrm>
            <a:off x="7303986"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1" name="Rounded Rectangle 20"/>
          <p:cNvSpPr/>
          <p:nvPr/>
        </p:nvSpPr>
        <p:spPr>
          <a:xfrm>
            <a:off x="8382000" y="2286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Solution 1</a:t>
            </a:r>
          </a:p>
        </p:txBody>
      </p:sp>
      <p:sp>
        <p:nvSpPr>
          <p:cNvPr id="22" name="Rounded Rectangle 21"/>
          <p:cNvSpPr/>
          <p:nvPr/>
        </p:nvSpPr>
        <p:spPr>
          <a:xfrm>
            <a:off x="8382000" y="4419600"/>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4</a:t>
            </a:r>
          </a:p>
        </p:txBody>
      </p:sp>
      <p:sp>
        <p:nvSpPr>
          <p:cNvPr id="23" name="Rounded Rectangle 22"/>
          <p:cNvSpPr/>
          <p:nvPr/>
        </p:nvSpPr>
        <p:spPr>
          <a:xfrm>
            <a:off x="8382000"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Timing Module</a:t>
            </a:r>
          </a:p>
        </p:txBody>
      </p:sp>
      <p:cxnSp>
        <p:nvCxnSpPr>
          <p:cNvPr id="24" name="Elbow Connector 23"/>
          <p:cNvCxnSpPr>
            <a:stCxn id="20" idx="2"/>
            <a:endCxn id="21" idx="1"/>
          </p:cNvCxnSpPr>
          <p:nvPr/>
        </p:nvCxnSpPr>
        <p:spPr>
          <a:xfrm rot="16200000" flipH="1">
            <a:off x="7764752" y="1844553"/>
            <a:ext cx="8148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0" idx="2"/>
            <a:endCxn id="23" idx="1"/>
          </p:cNvCxnSpPr>
          <p:nvPr/>
        </p:nvCxnSpPr>
        <p:spPr>
          <a:xfrm rot="16200000" flipH="1">
            <a:off x="8032003" y="1577303"/>
            <a:ext cx="280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2"/>
            <a:endCxn id="22" idx="1"/>
          </p:cNvCxnSpPr>
          <p:nvPr/>
        </p:nvCxnSpPr>
        <p:spPr>
          <a:xfrm rot="16200000" flipH="1">
            <a:off x="6697952" y="2911353"/>
            <a:ext cx="29484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8382000"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1</a:t>
            </a:r>
          </a:p>
        </p:txBody>
      </p:sp>
      <p:sp>
        <p:nvSpPr>
          <p:cNvPr id="28" name="Rounded Rectangle 27"/>
          <p:cNvSpPr/>
          <p:nvPr/>
        </p:nvSpPr>
        <p:spPr>
          <a:xfrm>
            <a:off x="8382000"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3</a:t>
            </a:r>
          </a:p>
        </p:txBody>
      </p:sp>
      <p:cxnSp>
        <p:nvCxnSpPr>
          <p:cNvPr id="29" name="Elbow Connector 28"/>
          <p:cNvCxnSpPr>
            <a:stCxn id="20" idx="2"/>
            <a:endCxn id="27" idx="1"/>
          </p:cNvCxnSpPr>
          <p:nvPr/>
        </p:nvCxnSpPr>
        <p:spPr>
          <a:xfrm rot="16200000" flipH="1">
            <a:off x="7492503" y="2116803"/>
            <a:ext cx="1359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0" idx="2"/>
            <a:endCxn id="28" idx="1"/>
          </p:cNvCxnSpPr>
          <p:nvPr/>
        </p:nvCxnSpPr>
        <p:spPr>
          <a:xfrm rot="16200000" flipH="1">
            <a:off x="6953003" y="2656303"/>
            <a:ext cx="2438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8382000"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2</a:t>
            </a:r>
          </a:p>
        </p:txBody>
      </p:sp>
      <p:cxnSp>
        <p:nvCxnSpPr>
          <p:cNvPr id="32" name="Elbow Connector 31"/>
          <p:cNvCxnSpPr>
            <a:stCxn id="20" idx="2"/>
            <a:endCxn id="31" idx="1"/>
          </p:cNvCxnSpPr>
          <p:nvPr/>
        </p:nvCxnSpPr>
        <p:spPr>
          <a:xfrm rot="16200000" flipH="1">
            <a:off x="7222753" y="2386553"/>
            <a:ext cx="18988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8382000"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1</a:t>
            </a:r>
          </a:p>
        </p:txBody>
      </p:sp>
      <p:sp>
        <p:nvSpPr>
          <p:cNvPr id="34" name="Rounded Rectangle 33"/>
          <p:cNvSpPr/>
          <p:nvPr/>
        </p:nvSpPr>
        <p:spPr>
          <a:xfrm>
            <a:off x="8382000"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2</a:t>
            </a:r>
          </a:p>
        </p:txBody>
      </p:sp>
      <p:sp>
        <p:nvSpPr>
          <p:cNvPr id="35" name="Rounded Rectangle 34"/>
          <p:cNvSpPr/>
          <p:nvPr/>
        </p:nvSpPr>
        <p:spPr>
          <a:xfrm>
            <a:off x="8382000"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3</a:t>
            </a:r>
          </a:p>
        </p:txBody>
      </p:sp>
      <p:cxnSp>
        <p:nvCxnSpPr>
          <p:cNvPr id="36" name="Elbow Connector 35"/>
          <p:cNvCxnSpPr>
            <a:stCxn id="20" idx="2"/>
            <a:endCxn id="33" idx="1"/>
          </p:cNvCxnSpPr>
          <p:nvPr/>
        </p:nvCxnSpPr>
        <p:spPr>
          <a:xfrm rot="16200000" flipH="1">
            <a:off x="6416552" y="3192753"/>
            <a:ext cx="35112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0" idx="2"/>
            <a:endCxn id="34" idx="1"/>
          </p:cNvCxnSpPr>
          <p:nvPr/>
        </p:nvCxnSpPr>
        <p:spPr>
          <a:xfrm rot="16200000" flipH="1">
            <a:off x="6149852" y="3459453"/>
            <a:ext cx="40446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0" idx="2"/>
            <a:endCxn id="35" idx="1"/>
          </p:cNvCxnSpPr>
          <p:nvPr/>
        </p:nvCxnSpPr>
        <p:spPr>
          <a:xfrm rot="16200000" flipH="1">
            <a:off x="5883152" y="3726153"/>
            <a:ext cx="45780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384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168C-9814-6243-989C-4F0D2FEFE4FE}"/>
              </a:ext>
            </a:extLst>
          </p:cNvPr>
          <p:cNvSpPr>
            <a:spLocks noGrp="1"/>
          </p:cNvSpPr>
          <p:nvPr>
            <p:ph type="title"/>
          </p:nvPr>
        </p:nvSpPr>
        <p:spPr/>
        <p:txBody>
          <a:bodyPr/>
          <a:lstStyle/>
          <a:p>
            <a:r>
              <a:rPr lang="en-US" dirty="0"/>
              <a:t>MODFLOW 6 Framework Stress Period Data </a:t>
            </a:r>
          </a:p>
        </p:txBody>
      </p:sp>
      <p:sp>
        <p:nvSpPr>
          <p:cNvPr id="3" name="Content Placeholder 2">
            <a:extLst>
              <a:ext uri="{FF2B5EF4-FFF2-40B4-BE49-F238E27FC236}">
                <a16:creationId xmlns:a16="http://schemas.microsoft.com/office/drawing/2014/main" id="{6ADC3510-AA6E-9143-903F-68407A74155A}"/>
              </a:ext>
            </a:extLst>
          </p:cNvPr>
          <p:cNvSpPr>
            <a:spLocks noGrp="1"/>
          </p:cNvSpPr>
          <p:nvPr>
            <p:ph idx="1"/>
          </p:nvPr>
        </p:nvSpPr>
        <p:spPr>
          <a:xfrm>
            <a:off x="219919" y="1371600"/>
            <a:ext cx="6333281" cy="4800600"/>
          </a:xfrm>
        </p:spPr>
        <p:txBody>
          <a:bodyPr/>
          <a:lstStyle/>
          <a:p>
            <a:r>
              <a:rPr lang="en-US" dirty="0"/>
              <a:t>Stress are active until  changed by the user</a:t>
            </a:r>
          </a:p>
          <a:p>
            <a:pPr lvl="1"/>
            <a:r>
              <a:rPr lang="en-US" dirty="0"/>
              <a:t>Different from previous MODFLOW versions</a:t>
            </a:r>
          </a:p>
          <a:p>
            <a:r>
              <a:rPr lang="en-US" dirty="0"/>
              <a:t>Can be specified using time series</a:t>
            </a:r>
          </a:p>
        </p:txBody>
      </p:sp>
      <p:sp>
        <p:nvSpPr>
          <p:cNvPr id="4" name="Content Placeholder 2">
            <a:extLst>
              <a:ext uri="{FF2B5EF4-FFF2-40B4-BE49-F238E27FC236}">
                <a16:creationId xmlns:a16="http://schemas.microsoft.com/office/drawing/2014/main" id="{BDB60721-7552-5346-AD13-774B1122B449}"/>
              </a:ext>
            </a:extLst>
          </p:cNvPr>
          <p:cNvSpPr txBox="1">
            <a:spLocks/>
          </p:cNvSpPr>
          <p:nvPr/>
        </p:nvSpPr>
        <p:spPr>
          <a:xfrm>
            <a:off x="8105172" y="1104900"/>
            <a:ext cx="3352800" cy="5334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PRINT_INPUT</a:t>
            </a:r>
          </a:p>
          <a:p>
            <a:pPr marL="0" indent="0">
              <a:buNone/>
            </a:pPr>
            <a:r>
              <a:rPr lang="en-US" sz="1200" kern="0" dirty="0">
                <a:latin typeface="Courier New"/>
                <a:cs typeface="Courier New"/>
              </a:rPr>
              <a:t>  PRINT_FLOWS</a:t>
            </a:r>
          </a:p>
          <a:p>
            <a:pPr marL="0" indent="0">
              <a:buNone/>
            </a:pPr>
            <a:r>
              <a:rPr lang="en-US" sz="1200" kern="0" dirty="0">
                <a:latin typeface="Courier New"/>
                <a:cs typeface="Courier New"/>
              </a:rPr>
              <a:t>  SAVE_FLOWS</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MAXBOUND 42</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PERIOD 1</a:t>
            </a:r>
          </a:p>
          <a:p>
            <a:pPr marL="0" indent="0">
              <a:buNone/>
            </a:pPr>
            <a:r>
              <a:rPr lang="en-US" sz="1200" kern="0" dirty="0">
                <a:latin typeface="Courier New"/>
                <a:cs typeface="Courier New"/>
              </a:rPr>
              <a:t># canal</a:t>
            </a:r>
          </a:p>
          <a:p>
            <a:pPr marL="0" indent="0">
              <a:buNone/>
            </a:pPr>
            <a:r>
              <a:rPr lang="en-US" sz="1200" kern="0" dirty="0">
                <a:latin typeface="Courier New"/>
                <a:cs typeface="Courier New"/>
              </a:rPr>
              <a:t> 1  1 1  330.0    </a:t>
            </a:r>
          </a:p>
          <a:p>
            <a:pPr marL="0" indent="0">
              <a:buNone/>
            </a:pPr>
            <a:r>
              <a:rPr lang="en-US" sz="1200" kern="0" dirty="0">
                <a:latin typeface="Courier New"/>
                <a:cs typeface="Courier New"/>
              </a:rPr>
              <a:t> 1  2 1  330.0   </a:t>
            </a:r>
          </a:p>
          <a:p>
            <a:pPr marL="0" indent="0">
              <a:buNone/>
            </a:pPr>
            <a:r>
              <a:rPr lang="en-US" sz="1200" kern="0" dirty="0">
                <a:latin typeface="Courier New"/>
                <a:cs typeface="Courier New"/>
              </a:rPr>
              <a:t> 1  3 1  330.0    </a:t>
            </a:r>
          </a:p>
          <a:p>
            <a:pPr marL="0" indent="0">
              <a:buNone/>
            </a:pPr>
            <a:r>
              <a:rPr lang="en-US" sz="1200" kern="0" dirty="0">
                <a:latin typeface="Courier New"/>
                <a:cs typeface="Courier New"/>
              </a:rPr>
              <a:t> 1  4 1  330.0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 river</a:t>
            </a:r>
          </a:p>
          <a:p>
            <a:pPr marL="0" indent="0">
              <a:buNone/>
            </a:pPr>
            <a:r>
              <a:rPr lang="en-US" sz="1200" kern="0" dirty="0">
                <a:latin typeface="Courier New"/>
                <a:cs typeface="Courier New"/>
              </a:rPr>
              <a:t> 1  1 20  320.0    </a:t>
            </a:r>
          </a:p>
          <a:p>
            <a:pPr marL="0" indent="0">
              <a:buNone/>
            </a:pPr>
            <a:r>
              <a:rPr lang="en-US" sz="1200" kern="0" dirty="0">
                <a:latin typeface="Courier New"/>
                <a:cs typeface="Courier New"/>
              </a:rPr>
              <a:t> 1  2 20  320.0    </a:t>
            </a:r>
          </a:p>
          <a:p>
            <a:pPr marL="0" indent="0">
              <a:buNone/>
            </a:pPr>
            <a:r>
              <a:rPr lang="en-US" sz="1200" kern="0" dirty="0">
                <a:latin typeface="Courier New"/>
                <a:cs typeface="Courier New"/>
              </a:rPr>
              <a:t> 1  3 20  320.0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END PERIOD</a:t>
            </a:r>
          </a:p>
        </p:txBody>
      </p:sp>
    </p:spTree>
    <p:extLst>
      <p:ext uri="{BB962C8B-B14F-4D97-AF65-F5344CB8AC3E}">
        <p14:creationId xmlns:p14="http://schemas.microsoft.com/office/powerpoint/2010/main" val="3322005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33C8D81-9DF9-C340-8A7F-D56E3E33C928}"/>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
        <p:nvSpPr>
          <p:cNvPr id="2" name="Title 1"/>
          <p:cNvSpPr>
            <a:spLocks noGrp="1"/>
          </p:cNvSpPr>
          <p:nvPr>
            <p:ph type="title"/>
          </p:nvPr>
        </p:nvSpPr>
        <p:spPr/>
        <p:txBody>
          <a:bodyPr/>
          <a:lstStyle/>
          <a:p>
            <a:r>
              <a:rPr lang="en-US" dirty="0"/>
              <a:t>MODFLOW 6 Framework Time Series</a:t>
            </a:r>
          </a:p>
        </p:txBody>
      </p:sp>
      <p:grpSp>
        <p:nvGrpSpPr>
          <p:cNvPr id="5" name="Group 4">
            <a:extLst>
              <a:ext uri="{FF2B5EF4-FFF2-40B4-BE49-F238E27FC236}">
                <a16:creationId xmlns:a16="http://schemas.microsoft.com/office/drawing/2014/main" id="{5F0301B9-A357-114A-AF43-4FA48485F836}"/>
              </a:ext>
            </a:extLst>
          </p:cNvPr>
          <p:cNvGrpSpPr/>
          <p:nvPr/>
        </p:nvGrpSpPr>
        <p:grpSpPr>
          <a:xfrm>
            <a:off x="4021325" y="1465064"/>
            <a:ext cx="1809737" cy="5066276"/>
            <a:chOff x="9220200" y="685800"/>
            <a:chExt cx="1809737" cy="5066276"/>
          </a:xfrm>
        </p:grpSpPr>
        <p:pic>
          <p:nvPicPr>
            <p:cNvPr id="13" name="Picture 12"/>
            <p:cNvPicPr>
              <a:picLocks noChangeAspect="1"/>
            </p:cNvPicPr>
            <p:nvPr/>
          </p:nvPicPr>
          <p:blipFill rotWithShape="1">
            <a:blip r:embed="rId2"/>
            <a:srcRect b="10612"/>
            <a:stretch/>
          </p:blipFill>
          <p:spPr>
            <a:xfrm>
              <a:off x="9220200" y="685800"/>
              <a:ext cx="1809737" cy="5066276"/>
            </a:xfrm>
            <a:prstGeom prst="rect">
              <a:avLst/>
            </a:prstGeom>
          </p:spPr>
        </p:pic>
        <p:sp>
          <p:nvSpPr>
            <p:cNvPr id="11" name="Rectangle 10"/>
            <p:cNvSpPr/>
            <p:nvPr/>
          </p:nvSpPr>
          <p:spPr bwMode="auto">
            <a:xfrm>
              <a:off x="10058400" y="838199"/>
              <a:ext cx="457200" cy="22860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grpSp>
      <p:sp>
        <p:nvSpPr>
          <p:cNvPr id="14" name="TextBox 13"/>
          <p:cNvSpPr txBox="1"/>
          <p:nvPr/>
        </p:nvSpPr>
        <p:spPr>
          <a:xfrm>
            <a:off x="4360931" y="1071809"/>
            <a:ext cx="997188" cy="400110"/>
          </a:xfrm>
          <a:prstGeom prst="rect">
            <a:avLst/>
          </a:prstGeom>
          <a:noFill/>
        </p:spPr>
        <p:txBody>
          <a:bodyPr wrap="none" rtlCol="0">
            <a:spAutoFit/>
          </a:bodyPr>
          <a:lstStyle/>
          <a:p>
            <a:r>
              <a:rPr lang="en-US" sz="2000" dirty="0" err="1">
                <a:solidFill>
                  <a:schemeClr val="bg1"/>
                </a:solidFill>
              </a:rPr>
              <a:t>tides.ts</a:t>
            </a:r>
            <a:endParaRPr lang="en-US" sz="2000" dirty="0">
              <a:solidFill>
                <a:schemeClr val="bg1"/>
              </a:solidFill>
            </a:endParaRPr>
          </a:p>
        </p:txBody>
      </p:sp>
      <p:sp>
        <p:nvSpPr>
          <p:cNvPr id="15" name="TextBox 14"/>
          <p:cNvSpPr txBox="1"/>
          <p:nvPr/>
        </p:nvSpPr>
        <p:spPr>
          <a:xfrm>
            <a:off x="907896" y="1004954"/>
            <a:ext cx="1866692" cy="400110"/>
          </a:xfrm>
          <a:prstGeom prst="rect">
            <a:avLst/>
          </a:prstGeom>
          <a:noFill/>
        </p:spPr>
        <p:txBody>
          <a:bodyPr wrap="none" rtlCol="0">
            <a:spAutoFit/>
          </a:bodyPr>
          <a:lstStyle/>
          <a:p>
            <a:r>
              <a:rPr lang="en-US" sz="2000" dirty="0">
                <a:solidFill>
                  <a:schemeClr val="bg1"/>
                </a:solidFill>
              </a:rPr>
              <a:t>GHB Input File</a:t>
            </a:r>
          </a:p>
        </p:txBody>
      </p:sp>
      <p:grpSp>
        <p:nvGrpSpPr>
          <p:cNvPr id="3" name="Group 2">
            <a:extLst>
              <a:ext uri="{FF2B5EF4-FFF2-40B4-BE49-F238E27FC236}">
                <a16:creationId xmlns:a16="http://schemas.microsoft.com/office/drawing/2014/main" id="{9CA6080D-DFEE-CE4B-B8AE-F50B3D08E680}"/>
              </a:ext>
            </a:extLst>
          </p:cNvPr>
          <p:cNvGrpSpPr/>
          <p:nvPr/>
        </p:nvGrpSpPr>
        <p:grpSpPr>
          <a:xfrm>
            <a:off x="272094" y="1384627"/>
            <a:ext cx="3267277" cy="5152516"/>
            <a:chOff x="2412750" y="1324484"/>
            <a:chExt cx="3267277" cy="5152516"/>
          </a:xfrm>
        </p:grpSpPr>
        <p:pic>
          <p:nvPicPr>
            <p:cNvPr id="4" name="Picture 3"/>
            <p:cNvPicPr>
              <a:picLocks noChangeAspect="1"/>
            </p:cNvPicPr>
            <p:nvPr/>
          </p:nvPicPr>
          <p:blipFill>
            <a:blip r:embed="rId3"/>
            <a:stretch>
              <a:fillRect/>
            </a:stretch>
          </p:blipFill>
          <p:spPr>
            <a:xfrm>
              <a:off x="2412750" y="1324484"/>
              <a:ext cx="3267277" cy="5152516"/>
            </a:xfrm>
            <a:prstGeom prst="rect">
              <a:avLst/>
            </a:prstGeom>
          </p:spPr>
        </p:pic>
        <p:sp>
          <p:nvSpPr>
            <p:cNvPr id="10" name="Rectangle 9"/>
            <p:cNvSpPr/>
            <p:nvPr/>
          </p:nvSpPr>
          <p:spPr bwMode="auto">
            <a:xfrm>
              <a:off x="3352800" y="2658040"/>
              <a:ext cx="665444" cy="364594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sp>
          <p:nvSpPr>
            <p:cNvPr id="18" name="Rectangle 17">
              <a:extLst>
                <a:ext uri="{FF2B5EF4-FFF2-40B4-BE49-F238E27FC236}">
                  <a16:creationId xmlns:a16="http://schemas.microsoft.com/office/drawing/2014/main" id="{C47DBBE3-D28D-1045-8756-08D1E80A35AB}"/>
                </a:ext>
              </a:extLst>
            </p:cNvPr>
            <p:cNvSpPr/>
            <p:nvPr/>
          </p:nvSpPr>
          <p:spPr bwMode="auto">
            <a:xfrm>
              <a:off x="2513704" y="1452281"/>
              <a:ext cx="1506071" cy="17212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grpSp>
      <p:cxnSp>
        <p:nvCxnSpPr>
          <p:cNvPr id="12" name="Straight Connector 11"/>
          <p:cNvCxnSpPr>
            <a:cxnSpLocks/>
            <a:stCxn id="10" idx="3"/>
            <a:endCxn id="11" idx="1"/>
          </p:cNvCxnSpPr>
          <p:nvPr/>
        </p:nvCxnSpPr>
        <p:spPr bwMode="auto">
          <a:xfrm flipV="1">
            <a:off x="1877588" y="1731764"/>
            <a:ext cx="2981937" cy="280939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7" name="Content Placeholder 2">
            <a:extLst>
              <a:ext uri="{FF2B5EF4-FFF2-40B4-BE49-F238E27FC236}">
                <a16:creationId xmlns:a16="http://schemas.microsoft.com/office/drawing/2014/main" id="{9065D26E-C472-7043-AC93-0E40602C9D9F}"/>
              </a:ext>
            </a:extLst>
          </p:cNvPr>
          <p:cNvSpPr txBox="1">
            <a:spLocks/>
          </p:cNvSpPr>
          <p:nvPr/>
        </p:nvSpPr>
        <p:spPr>
          <a:xfrm>
            <a:off x="6465019" y="1286634"/>
            <a:ext cx="4340380" cy="4495800"/>
          </a:xfrm>
          <a:prstGeom prst="rect">
            <a:avLst/>
          </a:prstGeom>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a:spcBef>
                <a:spcPts val="0"/>
              </a:spcBef>
            </a:pPr>
            <a:r>
              <a:rPr lang="en-US" sz="2000" kern="0" dirty="0"/>
              <a:t>STEPWISE</a:t>
            </a:r>
          </a:p>
          <a:p>
            <a:pPr lvl="1">
              <a:spcBef>
                <a:spcPts val="0"/>
              </a:spcBef>
            </a:pPr>
            <a:r>
              <a:rPr lang="en-US" sz="1800" kern="0" dirty="0"/>
              <a:t>Values are constant until changed</a:t>
            </a:r>
          </a:p>
          <a:p>
            <a:pPr>
              <a:spcBef>
                <a:spcPts val="0"/>
              </a:spcBef>
            </a:pPr>
            <a:r>
              <a:rPr lang="en-US" sz="2000" kern="0" dirty="0"/>
              <a:t>LINEAR</a:t>
            </a:r>
          </a:p>
          <a:p>
            <a:pPr lvl="1">
              <a:spcBef>
                <a:spcPts val="0"/>
              </a:spcBef>
            </a:pPr>
            <a:r>
              <a:rPr lang="en-US" sz="1800" kern="0" dirty="0"/>
              <a:t>Average value is calculated for the time step</a:t>
            </a:r>
            <a:endParaRPr lang="en-US" sz="2000" kern="0" dirty="0"/>
          </a:p>
          <a:p>
            <a:pPr>
              <a:spcBef>
                <a:spcPts val="0"/>
              </a:spcBef>
            </a:pPr>
            <a:r>
              <a:rPr lang="en-US" sz="2000" kern="0" dirty="0"/>
              <a:t>LINEAREND</a:t>
            </a:r>
          </a:p>
          <a:p>
            <a:pPr lvl="1">
              <a:spcBef>
                <a:spcPts val="0"/>
              </a:spcBef>
            </a:pPr>
            <a:r>
              <a:rPr lang="en-US" sz="1800" kern="0" dirty="0"/>
              <a:t>Value interpolated at end of time step</a:t>
            </a:r>
          </a:p>
        </p:txBody>
      </p:sp>
      <p:pic>
        <p:nvPicPr>
          <p:cNvPr id="28" name="Picture 27">
            <a:extLst>
              <a:ext uri="{FF2B5EF4-FFF2-40B4-BE49-F238E27FC236}">
                <a16:creationId xmlns:a16="http://schemas.microsoft.com/office/drawing/2014/main" id="{D13FDBF7-01E4-BF44-9841-D29497212D32}"/>
              </a:ext>
            </a:extLst>
          </p:cNvPr>
          <p:cNvPicPr>
            <a:picLocks noChangeAspect="1"/>
          </p:cNvPicPr>
          <p:nvPr/>
        </p:nvPicPr>
        <p:blipFill>
          <a:blip r:embed="rId4"/>
          <a:stretch>
            <a:fillRect/>
          </a:stretch>
        </p:blipFill>
        <p:spPr>
          <a:xfrm>
            <a:off x="9287547" y="3877519"/>
            <a:ext cx="2604992" cy="2828081"/>
          </a:xfrm>
          <a:prstGeom prst="rect">
            <a:avLst/>
          </a:prstGeom>
        </p:spPr>
      </p:pic>
    </p:spTree>
    <p:extLst>
      <p:ext uri="{BB962C8B-B14F-4D97-AF65-F5344CB8AC3E}">
        <p14:creationId xmlns:p14="http://schemas.microsoft.com/office/powerpoint/2010/main" val="3321174420"/>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23823</TotalTime>
  <Pages>4</Pages>
  <Words>2364</Words>
  <Application>Microsoft Macintosh PowerPoint</Application>
  <PresentationFormat>Widescreen</PresentationFormat>
  <Paragraphs>333</Paragraphs>
  <Slides>41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Courier New</vt:lpstr>
      <vt:lpstr>Times New Roman</vt:lpstr>
      <vt:lpstr>Wingdings</vt:lpstr>
      <vt:lpstr>dark-blue-template</vt:lpstr>
      <vt:lpstr>MODFLOW 6 Framework and Groundwater Flow Model</vt:lpstr>
      <vt:lpstr>MODFLOW 6 Framework </vt:lpstr>
      <vt:lpstr>MODFLOW Framework Components</vt:lpstr>
      <vt:lpstr>Multi-Model Coupling</vt:lpstr>
      <vt:lpstr>Nested Grids</vt:lpstr>
      <vt:lpstr>Multi-Level Grid Nesting</vt:lpstr>
      <vt:lpstr>MODFLOW 6 Framework Simulation Components</vt:lpstr>
      <vt:lpstr>MODFLOW 6 Framework Stress Period Data </vt:lpstr>
      <vt:lpstr>MODFLOW 6 Framework Time Series</vt:lpstr>
      <vt:lpstr>MODFLOW 6 Framework Observations</vt:lpstr>
      <vt:lpstr>Groundwater flow (GWF) model </vt:lpstr>
      <vt:lpstr>GWF Model Highlights</vt:lpstr>
      <vt:lpstr>PowerPoint Presentation</vt:lpstr>
      <vt:lpstr>Regular or Unstructured Grids</vt:lpstr>
      <vt:lpstr>Pahute Mesa - Oasis Valley Example</vt:lpstr>
      <vt:lpstr>Hydrostratigraphic Framework Model</vt:lpstr>
      <vt:lpstr>MODFLOW 6 Model</vt:lpstr>
      <vt:lpstr>IDOMAIN Capability</vt:lpstr>
      <vt:lpstr>IDOMAIN Capability (cont.)</vt:lpstr>
      <vt:lpstr>Node Property Flow (NPF) Package</vt:lpstr>
      <vt:lpstr>Effective Conductivity Approach</vt:lpstr>
      <vt:lpstr>XT3D Approach</vt:lpstr>
      <vt:lpstr>Newton-Raphson Formulation</vt:lpstr>
      <vt:lpstr>Newton-Raphson Formulation</vt:lpstr>
      <vt:lpstr>Newton-Raphson Formulation</vt:lpstr>
      <vt:lpstr>Newton-Raphson Formulation</vt:lpstr>
      <vt:lpstr>Newton-Raphson Formulation</vt:lpstr>
      <vt:lpstr>Storage (STO) Package</vt:lpstr>
      <vt:lpstr>Compaction and Subsidence (CSUB) Package</vt:lpstr>
      <vt:lpstr>GWF Stress Packages</vt:lpstr>
      <vt:lpstr>Traditional Stress Packages</vt:lpstr>
      <vt:lpstr>Advanced Stress Packages</vt:lpstr>
      <vt:lpstr>Advanced Packages</vt:lpstr>
      <vt:lpstr>Multi-Aquifer Well (MAW6) Package</vt:lpstr>
      <vt:lpstr>Streamflow Routing (SFR6) Package</vt:lpstr>
      <vt:lpstr>Lake (LAK6) Package Capabilities</vt:lpstr>
      <vt:lpstr>Unsaturated Zone Flow (UZF6) Package</vt:lpstr>
      <vt:lpstr>Water Mover (MVR6) Package </vt:lpstr>
      <vt:lpstr>Examples Document</vt:lpstr>
      <vt:lpstr>FloPy </vt:lpstr>
      <vt:lpstr>PowerPoint Presentation</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784</cp:revision>
  <cp:lastPrinted>2014-05-20T14:47:17Z</cp:lastPrinted>
  <dcterms:created xsi:type="dcterms:W3CDTF">2009-08-04T14:01:06Z</dcterms:created>
  <dcterms:modified xsi:type="dcterms:W3CDTF">2021-08-19T22:24:18Z</dcterms:modified>
</cp:coreProperties>
</file>